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4"/>
  </p:notesMasterIdLst>
  <p:sldIdLst>
    <p:sldId id="321" r:id="rId2"/>
    <p:sldId id="325" r:id="rId3"/>
    <p:sldId id="442" r:id="rId4"/>
    <p:sldId id="446" r:id="rId5"/>
    <p:sldId id="448" r:id="rId6"/>
    <p:sldId id="447" r:id="rId7"/>
    <p:sldId id="449" r:id="rId8"/>
    <p:sldId id="450" r:id="rId9"/>
    <p:sldId id="451" r:id="rId10"/>
    <p:sldId id="452" r:id="rId11"/>
    <p:sldId id="453" r:id="rId12"/>
    <p:sldId id="454" r:id="rId13"/>
    <p:sldId id="455" r:id="rId14"/>
    <p:sldId id="456" r:id="rId15"/>
    <p:sldId id="457" r:id="rId16"/>
    <p:sldId id="458" r:id="rId17"/>
    <p:sldId id="459" r:id="rId18"/>
    <p:sldId id="461" r:id="rId19"/>
    <p:sldId id="462" r:id="rId20"/>
    <p:sldId id="463" r:id="rId21"/>
    <p:sldId id="464" r:id="rId22"/>
    <p:sldId id="460" r:id="rId23"/>
    <p:sldId id="465" r:id="rId24"/>
    <p:sldId id="466" r:id="rId25"/>
    <p:sldId id="467" r:id="rId26"/>
    <p:sldId id="468" r:id="rId27"/>
    <p:sldId id="469" r:id="rId28"/>
    <p:sldId id="470" r:id="rId29"/>
    <p:sldId id="471" r:id="rId30"/>
    <p:sldId id="472" r:id="rId31"/>
    <p:sldId id="473" r:id="rId32"/>
    <p:sldId id="474" r:id="rId33"/>
    <p:sldId id="475" r:id="rId34"/>
    <p:sldId id="522" r:id="rId35"/>
    <p:sldId id="489" r:id="rId36"/>
    <p:sldId id="524" r:id="rId37"/>
    <p:sldId id="523" r:id="rId38"/>
    <p:sldId id="488" r:id="rId39"/>
    <p:sldId id="526" r:id="rId40"/>
    <p:sldId id="525" r:id="rId41"/>
    <p:sldId id="528" r:id="rId42"/>
    <p:sldId id="529" r:id="rId43"/>
    <p:sldId id="531" r:id="rId44"/>
    <p:sldId id="530" r:id="rId45"/>
    <p:sldId id="491" r:id="rId46"/>
    <p:sldId id="521" r:id="rId47"/>
    <p:sldId id="512" r:id="rId48"/>
    <p:sldId id="511" r:id="rId49"/>
    <p:sldId id="494" r:id="rId50"/>
    <p:sldId id="495" r:id="rId51"/>
    <p:sldId id="496" r:id="rId52"/>
    <p:sldId id="513" r:id="rId53"/>
    <p:sldId id="514" r:id="rId54"/>
    <p:sldId id="515" r:id="rId55"/>
    <p:sldId id="500" r:id="rId56"/>
    <p:sldId id="501" r:id="rId57"/>
    <p:sldId id="516" r:id="rId58"/>
    <p:sldId id="517" r:id="rId59"/>
    <p:sldId id="518" r:id="rId60"/>
    <p:sldId id="519" r:id="rId61"/>
    <p:sldId id="506" r:id="rId62"/>
    <p:sldId id="520" r:id="rId63"/>
    <p:sldId id="508" r:id="rId64"/>
    <p:sldId id="503" r:id="rId65"/>
    <p:sldId id="541" r:id="rId66"/>
    <p:sldId id="539" r:id="rId67"/>
    <p:sldId id="540" r:id="rId68"/>
    <p:sldId id="533" r:id="rId69"/>
    <p:sldId id="534" r:id="rId70"/>
    <p:sldId id="535" r:id="rId71"/>
    <p:sldId id="536" r:id="rId72"/>
    <p:sldId id="537" r:id="rId73"/>
    <p:sldId id="538" r:id="rId74"/>
    <p:sldId id="476" r:id="rId75"/>
    <p:sldId id="478" r:id="rId76"/>
    <p:sldId id="477" r:id="rId77"/>
    <p:sldId id="492" r:id="rId78"/>
    <p:sldId id="484" r:id="rId79"/>
    <p:sldId id="487" r:id="rId80"/>
    <p:sldId id="486" r:id="rId81"/>
    <p:sldId id="481" r:id="rId82"/>
    <p:sldId id="482"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D11BA29-A10B-474D-A8BE-795B3E6DCBF5}">
          <p14:sldIdLst>
            <p14:sldId id="321"/>
          </p14:sldIdLst>
        </p14:section>
        <p14:section name="Untitled Section" id="{7CA7D914-4F72-4128-9EE3-D67A9FFFA754}">
          <p14:sldIdLst>
            <p14:sldId id="325"/>
            <p14:sldId id="442"/>
            <p14:sldId id="446"/>
            <p14:sldId id="448"/>
            <p14:sldId id="447"/>
            <p14:sldId id="449"/>
            <p14:sldId id="450"/>
            <p14:sldId id="451"/>
            <p14:sldId id="452"/>
            <p14:sldId id="453"/>
            <p14:sldId id="454"/>
            <p14:sldId id="455"/>
            <p14:sldId id="456"/>
            <p14:sldId id="457"/>
            <p14:sldId id="458"/>
            <p14:sldId id="459"/>
            <p14:sldId id="461"/>
            <p14:sldId id="462"/>
            <p14:sldId id="463"/>
            <p14:sldId id="464"/>
            <p14:sldId id="460"/>
            <p14:sldId id="465"/>
            <p14:sldId id="466"/>
            <p14:sldId id="467"/>
            <p14:sldId id="468"/>
            <p14:sldId id="469"/>
            <p14:sldId id="470"/>
            <p14:sldId id="471"/>
            <p14:sldId id="472"/>
            <p14:sldId id="473"/>
            <p14:sldId id="474"/>
            <p14:sldId id="475"/>
            <p14:sldId id="522"/>
            <p14:sldId id="489"/>
            <p14:sldId id="524"/>
            <p14:sldId id="523"/>
            <p14:sldId id="488"/>
            <p14:sldId id="526"/>
            <p14:sldId id="525"/>
            <p14:sldId id="528"/>
            <p14:sldId id="529"/>
            <p14:sldId id="531"/>
            <p14:sldId id="530"/>
            <p14:sldId id="491"/>
            <p14:sldId id="521"/>
            <p14:sldId id="512"/>
            <p14:sldId id="511"/>
            <p14:sldId id="494"/>
            <p14:sldId id="495"/>
            <p14:sldId id="496"/>
            <p14:sldId id="513"/>
            <p14:sldId id="514"/>
            <p14:sldId id="515"/>
            <p14:sldId id="500"/>
            <p14:sldId id="501"/>
            <p14:sldId id="516"/>
            <p14:sldId id="517"/>
            <p14:sldId id="518"/>
            <p14:sldId id="519"/>
            <p14:sldId id="506"/>
            <p14:sldId id="520"/>
            <p14:sldId id="508"/>
            <p14:sldId id="503"/>
            <p14:sldId id="541"/>
            <p14:sldId id="539"/>
            <p14:sldId id="540"/>
            <p14:sldId id="533"/>
            <p14:sldId id="534"/>
            <p14:sldId id="535"/>
            <p14:sldId id="536"/>
            <p14:sldId id="537"/>
            <p14:sldId id="538"/>
            <p14:sldId id="476"/>
            <p14:sldId id="478"/>
            <p14:sldId id="477"/>
            <p14:sldId id="492"/>
            <p14:sldId id="484"/>
            <p14:sldId id="487"/>
            <p14:sldId id="486"/>
            <p14:sldId id="481"/>
            <p14:sldId id="48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a:srgbClr val="9737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810" y="2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F456A-4C55-4839-BA78-31FB06F9A354}" type="datetimeFigureOut">
              <a:rPr lang="en-US" smtClean="0"/>
              <a:pPr/>
              <a:t>1/24/2025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3296DC-9B0A-4BC1-9182-F4CE56963CD6}" type="slidenum">
              <a:rPr lang="en-US" smtClean="0"/>
              <a:pPr/>
              <a:t>‹#›</a:t>
            </a:fld>
            <a:endParaRPr lang="en-US"/>
          </a:p>
        </p:txBody>
      </p:sp>
    </p:spTree>
    <p:extLst>
      <p:ext uri="{BB962C8B-B14F-4D97-AF65-F5344CB8AC3E}">
        <p14:creationId xmlns:p14="http://schemas.microsoft.com/office/powerpoint/2010/main" val="2747636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Slide Image Placeholder 1"/>
          <p:cNvSpPr>
            <a:spLocks noGrp="1" noRot="1" noChangeAspect="1"/>
          </p:cNvSpPr>
          <p:nvPr>
            <p:ph type="sldImg"/>
          </p:nvPr>
        </p:nvSpPr>
        <p:spPr>
          <a:ln/>
        </p:spPr>
      </p:sp>
      <p:sp>
        <p:nvSpPr>
          <p:cNvPr id="4098" name="Text Placeholder 2"/>
          <p:cNvSpPr>
            <a:spLocks noGrp="1"/>
          </p:cNvSpPr>
          <p:nvPr>
            <p:ph type="body"/>
          </p:nvPr>
        </p:nvSpPr>
        <p:spPr>
          <a:ln/>
        </p:spPr>
        <p:txBody>
          <a:bodyPr lIns="91440" tIns="45720" rIns="91440" bIns="45720" anchor="t" anchorCtr="0"/>
          <a:lstStyle/>
          <a:p>
            <a:pPr lvl="0"/>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pPr fontAlgn="auto"/>
            <a:r>
              <a:rPr lang="en-US" strike="noStrike" noProof="1"/>
              <a:t>Click to edit Master title style</a:t>
            </a:r>
            <a:endParaRPr lang="en-IN"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auto"/>
            <a:r>
              <a:rPr lang="en-US" strike="noStrike" noProof="1"/>
              <a:t>Click to edit Master subtitle style</a:t>
            </a:r>
            <a:endParaRPr lang="en-IN" strike="noStrike" noProof="1"/>
          </a:p>
        </p:txBody>
      </p:sp>
      <p:sp>
        <p:nvSpPr>
          <p:cNvPr id="4" name="Date Placeholder 3"/>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1/24/2025</a:t>
            </a:fld>
            <a:endParaRPr lang="en-IN" strike="noStrike" noProof="1"/>
          </a:p>
        </p:txBody>
      </p:sp>
      <p:sp>
        <p:nvSpPr>
          <p:cNvPr id="5" name="Footer Placeholder 4"/>
          <p:cNvSpPr>
            <a:spLocks noGrp="1"/>
          </p:cNvSpPr>
          <p:nvPr>
            <p:ph type="ftr" sz="quarter" idx="11"/>
          </p:nvPr>
        </p:nvSpPr>
        <p:spPr/>
        <p:txBody>
          <a:bodyPr/>
          <a:lstStyle/>
          <a:p>
            <a:pPr fontAlgn="auto"/>
            <a:endParaRPr lang="en-IN" strike="noStrike" noProof="1"/>
          </a:p>
        </p:txBody>
      </p:sp>
      <p:sp>
        <p:nvSpPr>
          <p:cNvPr id="6" name="Slide Number Placeholder 5"/>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1112750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IN" strike="noStrike" noProof="1"/>
          </a:p>
        </p:txBody>
      </p:sp>
      <p:sp>
        <p:nvSpPr>
          <p:cNvPr id="3" name="Vertical Text Placeholder 2"/>
          <p:cNvSpPr>
            <a:spLocks noGrp="1"/>
          </p:cNvSpPr>
          <p:nvPr>
            <p:ph type="body" orient="vert" idx="1"/>
          </p:nvPr>
        </p:nvSpPr>
        <p:spPr/>
        <p:txBody>
          <a:bodyPr vert="eaVert"/>
          <a:lstStyle/>
          <a:p>
            <a:pPr lvl="0" fontAlgn="auto"/>
            <a:r>
              <a:rPr lang="en-US" strike="noStrike" noProof="1"/>
              <a:t>Click to edit Master text styles</a:t>
            </a:r>
          </a:p>
          <a:p>
            <a:pPr lvl="1" fontAlgn="auto"/>
            <a:r>
              <a:rPr lang="en-US" strike="noStrike" noProof="1"/>
              <a:t>Second level</a:t>
            </a:r>
          </a:p>
          <a:p>
            <a:pPr lvl="2" fontAlgn="auto"/>
            <a:r>
              <a:rPr lang="en-US" strike="noStrike" noProof="1"/>
              <a:t>Third level</a:t>
            </a:r>
          </a:p>
          <a:p>
            <a:pPr lvl="3" fontAlgn="auto"/>
            <a:r>
              <a:rPr lang="en-US" strike="noStrike" noProof="1"/>
              <a:t>Fourth level</a:t>
            </a:r>
          </a:p>
          <a:p>
            <a:pPr lvl="4" fontAlgn="auto"/>
            <a:r>
              <a:rPr lang="en-US" strike="noStrike" noProof="1"/>
              <a:t>Fifth level</a:t>
            </a:r>
            <a:endParaRPr lang="en-IN" strike="noStrike" noProof="1"/>
          </a:p>
        </p:txBody>
      </p:sp>
      <p:sp>
        <p:nvSpPr>
          <p:cNvPr id="4" name="Date Placeholder 3"/>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1/24/2025</a:t>
            </a:fld>
            <a:endParaRPr lang="en-IN" strike="noStrike" noProof="1"/>
          </a:p>
        </p:txBody>
      </p:sp>
      <p:sp>
        <p:nvSpPr>
          <p:cNvPr id="5" name="Footer Placeholder 4"/>
          <p:cNvSpPr>
            <a:spLocks noGrp="1"/>
          </p:cNvSpPr>
          <p:nvPr>
            <p:ph type="ftr" sz="quarter" idx="11"/>
          </p:nvPr>
        </p:nvSpPr>
        <p:spPr/>
        <p:txBody>
          <a:bodyPr/>
          <a:lstStyle/>
          <a:p>
            <a:pPr fontAlgn="auto"/>
            <a:endParaRPr lang="en-IN" strike="noStrike" noProof="1"/>
          </a:p>
        </p:txBody>
      </p:sp>
      <p:sp>
        <p:nvSpPr>
          <p:cNvPr id="6" name="Slide Number Placeholder 5"/>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890401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6"/>
            <a:ext cx="2057400" cy="4387851"/>
          </a:xfrm>
        </p:spPr>
        <p:txBody>
          <a:bodyPr vert="eaVert"/>
          <a:lstStyle/>
          <a:p>
            <a:pPr fontAlgn="auto"/>
            <a:r>
              <a:rPr lang="en-US" strike="noStrike" noProof="1"/>
              <a:t>Click to edit Master title style</a:t>
            </a:r>
            <a:endParaRPr lang="en-IN" strike="noStrike" noProof="1"/>
          </a:p>
        </p:txBody>
      </p:sp>
      <p:sp>
        <p:nvSpPr>
          <p:cNvPr id="3" name="Vertical Text Placeholder 2"/>
          <p:cNvSpPr>
            <a:spLocks noGrp="1"/>
          </p:cNvSpPr>
          <p:nvPr>
            <p:ph type="body" orient="vert" idx="1"/>
          </p:nvPr>
        </p:nvSpPr>
        <p:spPr>
          <a:xfrm>
            <a:off x="457200" y="206376"/>
            <a:ext cx="6019800" cy="4387851"/>
          </a:xfrm>
        </p:spPr>
        <p:txBody>
          <a:bodyPr vert="eaVert"/>
          <a:lstStyle/>
          <a:p>
            <a:pPr lvl="0" fontAlgn="auto"/>
            <a:r>
              <a:rPr lang="en-US" strike="noStrike" noProof="1"/>
              <a:t>Click to edit Master text styles</a:t>
            </a:r>
          </a:p>
          <a:p>
            <a:pPr lvl="1" fontAlgn="auto"/>
            <a:r>
              <a:rPr lang="en-US" strike="noStrike" noProof="1"/>
              <a:t>Second level</a:t>
            </a:r>
          </a:p>
          <a:p>
            <a:pPr lvl="2" fontAlgn="auto"/>
            <a:r>
              <a:rPr lang="en-US" strike="noStrike" noProof="1"/>
              <a:t>Third level</a:t>
            </a:r>
          </a:p>
          <a:p>
            <a:pPr lvl="3" fontAlgn="auto"/>
            <a:r>
              <a:rPr lang="en-US" strike="noStrike" noProof="1"/>
              <a:t>Fourth level</a:t>
            </a:r>
          </a:p>
          <a:p>
            <a:pPr lvl="4" fontAlgn="auto"/>
            <a:r>
              <a:rPr lang="en-US" strike="noStrike" noProof="1"/>
              <a:t>Fifth level</a:t>
            </a:r>
            <a:endParaRPr lang="en-IN" strike="noStrike" noProof="1"/>
          </a:p>
        </p:txBody>
      </p:sp>
      <p:sp>
        <p:nvSpPr>
          <p:cNvPr id="4" name="Date Placeholder 3"/>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1/24/2025</a:t>
            </a:fld>
            <a:endParaRPr lang="en-IN" strike="noStrike" noProof="1"/>
          </a:p>
        </p:txBody>
      </p:sp>
      <p:sp>
        <p:nvSpPr>
          <p:cNvPr id="5" name="Footer Placeholder 4"/>
          <p:cNvSpPr>
            <a:spLocks noGrp="1"/>
          </p:cNvSpPr>
          <p:nvPr>
            <p:ph type="ftr" sz="quarter" idx="11"/>
          </p:nvPr>
        </p:nvSpPr>
        <p:spPr/>
        <p:txBody>
          <a:bodyPr/>
          <a:lstStyle/>
          <a:p>
            <a:pPr fontAlgn="auto"/>
            <a:endParaRPr lang="en-IN" strike="noStrike" noProof="1"/>
          </a:p>
        </p:txBody>
      </p:sp>
      <p:sp>
        <p:nvSpPr>
          <p:cNvPr id="6" name="Slide Number Placeholder 5"/>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2075772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1/24/2025</a:t>
            </a:fld>
            <a:endParaRPr lang="en-IN" strike="noStrike" noProof="1"/>
          </a:p>
        </p:txBody>
      </p:sp>
      <p:sp>
        <p:nvSpPr>
          <p:cNvPr id="5" name="Footer Placeholder 4"/>
          <p:cNvSpPr>
            <a:spLocks noGrp="1"/>
          </p:cNvSpPr>
          <p:nvPr>
            <p:ph type="ftr" sz="quarter" idx="11"/>
          </p:nvPr>
        </p:nvSpPr>
        <p:spPr/>
        <p:txBody>
          <a:bodyPr/>
          <a:lstStyle/>
          <a:p>
            <a:pPr fontAlgn="auto"/>
            <a:endParaRPr lang="en-IN" strike="noStrike" noProof="1"/>
          </a:p>
        </p:txBody>
      </p:sp>
      <p:sp>
        <p:nvSpPr>
          <p:cNvPr id="6" name="Slide Number Placeholder 5"/>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2973725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IN" strike="noStrike" noProof="1"/>
          </a:p>
        </p:txBody>
      </p:sp>
      <p:sp>
        <p:nvSpPr>
          <p:cNvPr id="3" name="Content Placeholder 2"/>
          <p:cNvSpPr>
            <a:spLocks noGrp="1"/>
          </p:cNvSpPr>
          <p:nvPr>
            <p:ph idx="1"/>
          </p:nvPr>
        </p:nvSpPr>
        <p:spPr/>
        <p:txBody>
          <a:bodyPr/>
          <a:lstStyle/>
          <a:p>
            <a:pPr lvl="0" fontAlgn="auto"/>
            <a:r>
              <a:rPr lang="en-US" strike="noStrike" noProof="1"/>
              <a:t>Click to edit Master text styles</a:t>
            </a:r>
          </a:p>
          <a:p>
            <a:pPr lvl="1" fontAlgn="auto"/>
            <a:r>
              <a:rPr lang="en-US" strike="noStrike" noProof="1"/>
              <a:t>Second level</a:t>
            </a:r>
          </a:p>
          <a:p>
            <a:pPr lvl="2" fontAlgn="auto"/>
            <a:r>
              <a:rPr lang="en-US" strike="noStrike" noProof="1"/>
              <a:t>Third level</a:t>
            </a:r>
          </a:p>
          <a:p>
            <a:pPr lvl="3" fontAlgn="auto"/>
            <a:r>
              <a:rPr lang="en-US" strike="noStrike" noProof="1"/>
              <a:t>Fourth level</a:t>
            </a:r>
          </a:p>
          <a:p>
            <a:pPr lvl="4" fontAlgn="auto"/>
            <a:r>
              <a:rPr lang="en-US" strike="noStrike" noProof="1"/>
              <a:t>Fifth level</a:t>
            </a:r>
            <a:endParaRPr lang="en-IN" strike="noStrike" noProof="1"/>
          </a:p>
        </p:txBody>
      </p:sp>
      <p:sp>
        <p:nvSpPr>
          <p:cNvPr id="4" name="Date Placeholder 3"/>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1/24/2025</a:t>
            </a:fld>
            <a:endParaRPr lang="en-IN" strike="noStrike" noProof="1"/>
          </a:p>
        </p:txBody>
      </p:sp>
      <p:sp>
        <p:nvSpPr>
          <p:cNvPr id="5" name="Footer Placeholder 4"/>
          <p:cNvSpPr>
            <a:spLocks noGrp="1"/>
          </p:cNvSpPr>
          <p:nvPr>
            <p:ph type="ftr" sz="quarter" idx="11"/>
          </p:nvPr>
        </p:nvSpPr>
        <p:spPr/>
        <p:txBody>
          <a:bodyPr/>
          <a:lstStyle/>
          <a:p>
            <a:pPr fontAlgn="auto"/>
            <a:endParaRPr lang="en-IN" strike="noStrike" noProof="1"/>
          </a:p>
        </p:txBody>
      </p:sp>
      <p:sp>
        <p:nvSpPr>
          <p:cNvPr id="6" name="Slide Number Placeholder 5"/>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1859285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pPr fontAlgn="auto"/>
            <a:r>
              <a:rPr lang="en-US" strike="noStrike" noProof="1"/>
              <a:t>Click to edit Master title style</a:t>
            </a:r>
            <a:endParaRPr lang="en-IN"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auto"/>
            <a:r>
              <a:rPr lang="en-US" strike="noStrike" noProof="1"/>
              <a:t>Click to edit Master text styles</a:t>
            </a:r>
          </a:p>
        </p:txBody>
      </p:sp>
      <p:sp>
        <p:nvSpPr>
          <p:cNvPr id="4" name="Date Placeholder 3"/>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1/24/2025</a:t>
            </a:fld>
            <a:endParaRPr lang="en-IN" strike="noStrike" noProof="1"/>
          </a:p>
        </p:txBody>
      </p:sp>
      <p:sp>
        <p:nvSpPr>
          <p:cNvPr id="5" name="Footer Placeholder 4"/>
          <p:cNvSpPr>
            <a:spLocks noGrp="1"/>
          </p:cNvSpPr>
          <p:nvPr>
            <p:ph type="ftr" sz="quarter" idx="11"/>
          </p:nvPr>
        </p:nvSpPr>
        <p:spPr/>
        <p:txBody>
          <a:bodyPr/>
          <a:lstStyle/>
          <a:p>
            <a:pPr fontAlgn="auto"/>
            <a:endParaRPr lang="en-IN" strike="noStrike" noProof="1"/>
          </a:p>
        </p:txBody>
      </p:sp>
      <p:sp>
        <p:nvSpPr>
          <p:cNvPr id="6" name="Slide Number Placeholder 5"/>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4204990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IN" strike="noStrike" noProof="1"/>
          </a:p>
        </p:txBody>
      </p:sp>
      <p:sp>
        <p:nvSpPr>
          <p:cNvPr id="3" name="Content Placeholder 2"/>
          <p:cNvSpPr>
            <a:spLocks noGrp="1"/>
          </p:cNvSpPr>
          <p:nvPr>
            <p:ph sz="half" idx="1"/>
          </p:nvPr>
        </p:nvSpPr>
        <p:spPr>
          <a:xfrm>
            <a:off x="457200" y="1200152"/>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auto"/>
            <a:r>
              <a:rPr lang="en-US" strike="noStrike" noProof="1"/>
              <a:t>Click to edit Master text styles</a:t>
            </a:r>
          </a:p>
          <a:p>
            <a:pPr lvl="1" fontAlgn="auto"/>
            <a:r>
              <a:rPr lang="en-US" strike="noStrike" noProof="1"/>
              <a:t>Second level</a:t>
            </a:r>
          </a:p>
          <a:p>
            <a:pPr lvl="2" fontAlgn="auto"/>
            <a:r>
              <a:rPr lang="en-US" strike="noStrike" noProof="1"/>
              <a:t>Third level</a:t>
            </a:r>
          </a:p>
          <a:p>
            <a:pPr lvl="3" fontAlgn="auto"/>
            <a:r>
              <a:rPr lang="en-US" strike="noStrike" noProof="1"/>
              <a:t>Fourth level</a:t>
            </a:r>
          </a:p>
          <a:p>
            <a:pPr lvl="4" fontAlgn="auto"/>
            <a:r>
              <a:rPr lang="en-US" strike="noStrike" noProof="1"/>
              <a:t>Fifth level</a:t>
            </a:r>
            <a:endParaRPr lang="en-IN" strike="noStrike" noProof="1"/>
          </a:p>
        </p:txBody>
      </p:sp>
      <p:sp>
        <p:nvSpPr>
          <p:cNvPr id="4" name="Content Placeholder 3"/>
          <p:cNvSpPr>
            <a:spLocks noGrp="1"/>
          </p:cNvSpPr>
          <p:nvPr>
            <p:ph sz="half" idx="2"/>
          </p:nvPr>
        </p:nvSpPr>
        <p:spPr>
          <a:xfrm>
            <a:off x="4648200" y="1200152"/>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auto"/>
            <a:r>
              <a:rPr lang="en-US" strike="noStrike" noProof="1"/>
              <a:t>Click to edit Master text styles</a:t>
            </a:r>
          </a:p>
          <a:p>
            <a:pPr lvl="1" fontAlgn="auto"/>
            <a:r>
              <a:rPr lang="en-US" strike="noStrike" noProof="1"/>
              <a:t>Second level</a:t>
            </a:r>
          </a:p>
          <a:p>
            <a:pPr lvl="2" fontAlgn="auto"/>
            <a:r>
              <a:rPr lang="en-US" strike="noStrike" noProof="1"/>
              <a:t>Third level</a:t>
            </a:r>
          </a:p>
          <a:p>
            <a:pPr lvl="3" fontAlgn="auto"/>
            <a:r>
              <a:rPr lang="en-US" strike="noStrike" noProof="1"/>
              <a:t>Fourth level</a:t>
            </a:r>
          </a:p>
          <a:p>
            <a:pPr lvl="4" fontAlgn="auto"/>
            <a:r>
              <a:rPr lang="en-US" strike="noStrike" noProof="1"/>
              <a:t>Fifth level</a:t>
            </a:r>
            <a:endParaRPr lang="en-IN" strike="noStrike" noProof="1"/>
          </a:p>
        </p:txBody>
      </p:sp>
      <p:sp>
        <p:nvSpPr>
          <p:cNvPr id="5" name="Date Placeholder 4"/>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1/24/2025</a:t>
            </a:fld>
            <a:endParaRPr lang="en-IN" strike="noStrike" noProof="1"/>
          </a:p>
        </p:txBody>
      </p:sp>
      <p:sp>
        <p:nvSpPr>
          <p:cNvPr id="6" name="Footer Placeholder 5"/>
          <p:cNvSpPr>
            <a:spLocks noGrp="1"/>
          </p:cNvSpPr>
          <p:nvPr>
            <p:ph type="ftr" sz="quarter" idx="11"/>
          </p:nvPr>
        </p:nvSpPr>
        <p:spPr/>
        <p:txBody>
          <a:bodyPr/>
          <a:lstStyle/>
          <a:p>
            <a:pPr fontAlgn="auto"/>
            <a:endParaRPr lang="en-IN" strike="noStrike" noProof="1"/>
          </a:p>
        </p:txBody>
      </p:sp>
      <p:sp>
        <p:nvSpPr>
          <p:cNvPr id="7" name="Slide Number Placeholder 6"/>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750357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pPr fontAlgn="auto"/>
            <a:r>
              <a:rPr lang="en-US" strike="noStrike" noProof="1"/>
              <a:t>Click to edit Master title style</a:t>
            </a:r>
            <a:endParaRPr lang="en-IN" strike="noStrike" noProof="1"/>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trike="noStrike" noProof="1"/>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auto"/>
            <a:r>
              <a:rPr lang="en-US" strike="noStrike" noProof="1"/>
              <a:t>Click to edit Master text styles</a:t>
            </a:r>
          </a:p>
          <a:p>
            <a:pPr lvl="1" fontAlgn="auto"/>
            <a:r>
              <a:rPr lang="en-US" strike="noStrike" noProof="1"/>
              <a:t>Second level</a:t>
            </a:r>
          </a:p>
          <a:p>
            <a:pPr lvl="2" fontAlgn="auto"/>
            <a:r>
              <a:rPr lang="en-US" strike="noStrike" noProof="1"/>
              <a:t>Third level</a:t>
            </a:r>
          </a:p>
          <a:p>
            <a:pPr lvl="3" fontAlgn="auto"/>
            <a:r>
              <a:rPr lang="en-US" strike="noStrike" noProof="1"/>
              <a:t>Fourth level</a:t>
            </a:r>
          </a:p>
          <a:p>
            <a:pPr lvl="4" fontAlgn="auto"/>
            <a:r>
              <a:rPr lang="en-US" strike="noStrike" noProof="1"/>
              <a:t>Fifth level</a:t>
            </a:r>
            <a:endParaRPr lang="en-IN" strike="noStrike" noProof="1"/>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trike="noStrike" noProof="1"/>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auto"/>
            <a:r>
              <a:rPr lang="en-US" strike="noStrike" noProof="1"/>
              <a:t>Click to edit Master text styles</a:t>
            </a:r>
          </a:p>
          <a:p>
            <a:pPr lvl="1" fontAlgn="auto"/>
            <a:r>
              <a:rPr lang="en-US" strike="noStrike" noProof="1"/>
              <a:t>Second level</a:t>
            </a:r>
          </a:p>
          <a:p>
            <a:pPr lvl="2" fontAlgn="auto"/>
            <a:r>
              <a:rPr lang="en-US" strike="noStrike" noProof="1"/>
              <a:t>Third level</a:t>
            </a:r>
          </a:p>
          <a:p>
            <a:pPr lvl="3" fontAlgn="auto"/>
            <a:r>
              <a:rPr lang="en-US" strike="noStrike" noProof="1"/>
              <a:t>Fourth level</a:t>
            </a:r>
          </a:p>
          <a:p>
            <a:pPr lvl="4" fontAlgn="auto"/>
            <a:r>
              <a:rPr lang="en-US" strike="noStrike" noProof="1"/>
              <a:t>Fifth level</a:t>
            </a:r>
            <a:endParaRPr lang="en-IN" strike="noStrike" noProof="1"/>
          </a:p>
        </p:txBody>
      </p:sp>
      <p:sp>
        <p:nvSpPr>
          <p:cNvPr id="7" name="Date Placeholder 6"/>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1/24/2025</a:t>
            </a:fld>
            <a:endParaRPr lang="en-IN" strike="noStrike" noProof="1"/>
          </a:p>
        </p:txBody>
      </p:sp>
      <p:sp>
        <p:nvSpPr>
          <p:cNvPr id="8" name="Footer Placeholder 7"/>
          <p:cNvSpPr>
            <a:spLocks noGrp="1"/>
          </p:cNvSpPr>
          <p:nvPr>
            <p:ph type="ftr" sz="quarter" idx="11"/>
          </p:nvPr>
        </p:nvSpPr>
        <p:spPr/>
        <p:txBody>
          <a:bodyPr/>
          <a:lstStyle/>
          <a:p>
            <a:pPr fontAlgn="auto"/>
            <a:endParaRPr lang="en-IN" strike="noStrike" noProof="1"/>
          </a:p>
        </p:txBody>
      </p:sp>
      <p:sp>
        <p:nvSpPr>
          <p:cNvPr id="9" name="Slide Number Placeholder 8"/>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373098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IN" strike="noStrike" noProof="1"/>
          </a:p>
        </p:txBody>
      </p:sp>
      <p:sp>
        <p:nvSpPr>
          <p:cNvPr id="3" name="Date Placeholder 2"/>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1/24/2025</a:t>
            </a:fld>
            <a:endParaRPr lang="en-IN" strike="noStrike" noProof="1"/>
          </a:p>
        </p:txBody>
      </p:sp>
      <p:sp>
        <p:nvSpPr>
          <p:cNvPr id="4" name="Footer Placeholder 3"/>
          <p:cNvSpPr>
            <a:spLocks noGrp="1"/>
          </p:cNvSpPr>
          <p:nvPr>
            <p:ph type="ftr" sz="quarter" idx="11"/>
          </p:nvPr>
        </p:nvSpPr>
        <p:spPr/>
        <p:txBody>
          <a:bodyPr/>
          <a:lstStyle/>
          <a:p>
            <a:pPr fontAlgn="auto"/>
            <a:endParaRPr lang="en-IN" strike="noStrike" noProof="1"/>
          </a:p>
        </p:txBody>
      </p:sp>
      <p:sp>
        <p:nvSpPr>
          <p:cNvPr id="5" name="Slide Number Placeholder 4"/>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2519345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1/24/2025</a:t>
            </a:fld>
            <a:endParaRPr lang="en-IN" strike="noStrike" noProof="1"/>
          </a:p>
        </p:txBody>
      </p:sp>
      <p:sp>
        <p:nvSpPr>
          <p:cNvPr id="3" name="Footer Placeholder 2"/>
          <p:cNvSpPr>
            <a:spLocks noGrp="1"/>
          </p:cNvSpPr>
          <p:nvPr>
            <p:ph type="ftr" sz="quarter" idx="11"/>
          </p:nvPr>
        </p:nvSpPr>
        <p:spPr/>
        <p:txBody>
          <a:bodyPr/>
          <a:lstStyle/>
          <a:p>
            <a:pPr fontAlgn="auto"/>
            <a:endParaRPr lang="en-IN" strike="noStrike" noProof="1"/>
          </a:p>
        </p:txBody>
      </p:sp>
      <p:sp>
        <p:nvSpPr>
          <p:cNvPr id="4" name="Slide Number Placeholder 3"/>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2003342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pPr fontAlgn="auto"/>
            <a:r>
              <a:rPr lang="en-US" strike="noStrike" noProof="1"/>
              <a:t>Click to edit Master title style</a:t>
            </a:r>
            <a:endParaRPr lang="en-IN" strike="noStrike" noProof="1"/>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en-US" strike="noStrike" noProof="1"/>
              <a:t>Click to edit Master text styles</a:t>
            </a:r>
          </a:p>
          <a:p>
            <a:pPr lvl="1" fontAlgn="auto"/>
            <a:r>
              <a:rPr lang="en-US" strike="noStrike" noProof="1"/>
              <a:t>Second level</a:t>
            </a:r>
          </a:p>
          <a:p>
            <a:pPr lvl="2" fontAlgn="auto"/>
            <a:r>
              <a:rPr lang="en-US" strike="noStrike" noProof="1"/>
              <a:t>Third level</a:t>
            </a:r>
          </a:p>
          <a:p>
            <a:pPr lvl="3" fontAlgn="auto"/>
            <a:r>
              <a:rPr lang="en-US" strike="noStrike" noProof="1"/>
              <a:t>Fourth level</a:t>
            </a:r>
          </a:p>
          <a:p>
            <a:pPr lvl="4" fontAlgn="auto"/>
            <a:r>
              <a:rPr lang="en-US" strike="noStrike" noProof="1"/>
              <a:t>Fifth level</a:t>
            </a:r>
            <a:endParaRPr lang="en-IN" strike="noStrike" noProof="1"/>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auto"/>
            <a:r>
              <a:rPr lang="en-US" strike="noStrike" noProof="1"/>
              <a:t>Click to edit Master text styles</a:t>
            </a:r>
          </a:p>
        </p:txBody>
      </p:sp>
      <p:sp>
        <p:nvSpPr>
          <p:cNvPr id="5" name="Date Placeholder 4"/>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1/24/2025</a:t>
            </a:fld>
            <a:endParaRPr lang="en-IN" strike="noStrike" noProof="1"/>
          </a:p>
        </p:txBody>
      </p:sp>
      <p:sp>
        <p:nvSpPr>
          <p:cNvPr id="6" name="Footer Placeholder 5"/>
          <p:cNvSpPr>
            <a:spLocks noGrp="1"/>
          </p:cNvSpPr>
          <p:nvPr>
            <p:ph type="ftr" sz="quarter" idx="11"/>
          </p:nvPr>
        </p:nvSpPr>
        <p:spPr/>
        <p:txBody>
          <a:bodyPr/>
          <a:lstStyle/>
          <a:p>
            <a:pPr fontAlgn="auto"/>
            <a:endParaRPr lang="en-IN" strike="noStrike" noProof="1"/>
          </a:p>
        </p:txBody>
      </p:sp>
      <p:sp>
        <p:nvSpPr>
          <p:cNvPr id="7" name="Slide Number Placeholder 6"/>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2894566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pPr fontAlgn="auto"/>
            <a:r>
              <a:rPr lang="en-US" strike="noStrike" noProof="1"/>
              <a:t>Click to edit Master title style</a:t>
            </a:r>
            <a:endParaRPr lang="en-IN" strike="noStrike" noProof="1"/>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r>
              <a:rPr lang="en-US" strike="noStrike" noProof="1"/>
              <a:t>Click icon to add picture</a:t>
            </a:r>
            <a:endParaRPr lang="en-IN" strike="noStrike" noProof="1"/>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auto"/>
            <a:r>
              <a:rPr lang="en-US" strike="noStrike" noProof="1"/>
              <a:t>Click to edit Master text styles</a:t>
            </a:r>
          </a:p>
        </p:txBody>
      </p:sp>
      <p:sp>
        <p:nvSpPr>
          <p:cNvPr id="5" name="Date Placeholder 4"/>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1/24/2025</a:t>
            </a:fld>
            <a:endParaRPr lang="en-IN" strike="noStrike" noProof="1"/>
          </a:p>
        </p:txBody>
      </p:sp>
      <p:sp>
        <p:nvSpPr>
          <p:cNvPr id="6" name="Footer Placeholder 5"/>
          <p:cNvSpPr>
            <a:spLocks noGrp="1"/>
          </p:cNvSpPr>
          <p:nvPr>
            <p:ph type="ftr" sz="quarter" idx="11"/>
          </p:nvPr>
        </p:nvSpPr>
        <p:spPr/>
        <p:txBody>
          <a:bodyPr/>
          <a:lstStyle/>
          <a:p>
            <a:pPr fontAlgn="auto"/>
            <a:endParaRPr lang="en-IN" strike="noStrike" noProof="1"/>
          </a:p>
        </p:txBody>
      </p:sp>
      <p:sp>
        <p:nvSpPr>
          <p:cNvPr id="7" name="Slide Number Placeholder 6"/>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3864718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cstate="prin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457200" y="275167"/>
            <a:ext cx="8229600" cy="1143000"/>
          </a:xfrm>
          <a:prstGeom prst="rect">
            <a:avLst/>
          </a:prstGeom>
          <a:noFill/>
          <a:ln w="9525">
            <a:noFill/>
          </a:ln>
        </p:spPr>
        <p:txBody>
          <a:bodyPr vert="horz" lIns="91440" tIns="45720" rIns="91440" bIns="45720" anchor="ctr" anchorCtr="0"/>
          <a:lstStyle/>
          <a:p>
            <a:pPr lvl="0"/>
            <a:r>
              <a:rPr lang="en-US" altLang="zh-CN"/>
              <a:t>Click to edit Master title style</a:t>
            </a:r>
            <a:endParaRPr lang="en-IN" altLang="en-US"/>
          </a:p>
        </p:txBody>
      </p:sp>
      <p:sp>
        <p:nvSpPr>
          <p:cNvPr id="1027" name="Text Placeholder 2"/>
          <p:cNvSpPr>
            <a:spLocks noGrp="1"/>
          </p:cNvSpPr>
          <p:nvPr>
            <p:ph type="body"/>
          </p:nvPr>
        </p:nvSpPr>
        <p:spPr>
          <a:xfrm>
            <a:off x="457200" y="1600201"/>
            <a:ext cx="8229600" cy="4525433"/>
          </a:xfrm>
          <a:prstGeom prst="rect">
            <a:avLst/>
          </a:prstGeom>
          <a:noFill/>
          <a:ln w="9525">
            <a:noFill/>
          </a:ln>
        </p:spPr>
        <p:txBody>
          <a:bodyPr vert="horz" lIns="91440" tIns="45720" rIns="91440" bIns="45720" anchor="t" anchorCtr="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IN" altLang="en-US"/>
          </a:p>
        </p:txBody>
      </p:sp>
      <p:sp>
        <p:nvSpPr>
          <p:cNvPr id="4" name="Date Placeholder 3"/>
          <p:cNvSpPr>
            <a:spLocks noGrp="1"/>
          </p:cNvSpPr>
          <p:nvPr>
            <p:ph type="dt" sz="half" idx="2"/>
          </p:nvPr>
        </p:nvSpPr>
        <p:spPr>
          <a:xfrm>
            <a:off x="457200" y="6356351"/>
            <a:ext cx="2133600" cy="366184"/>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104E3430-5BD6-499A-A914-965156A0BCC3}" type="datetimeFigureOut">
              <a:rPr lang="en-US" strike="noStrike" noProof="1" smtClean="0">
                <a:latin typeface="+mn-lt"/>
                <a:ea typeface="+mn-ea"/>
                <a:cs typeface="+mn-cs"/>
              </a:rPr>
              <a:pPr fontAlgn="auto"/>
              <a:t>1/24/2025</a:t>
            </a:fld>
            <a:endParaRPr lang="en-IN" strike="noStrike" noProof="1"/>
          </a:p>
        </p:txBody>
      </p:sp>
      <p:sp>
        <p:nvSpPr>
          <p:cNvPr id="5" name="Footer Placeholder 4"/>
          <p:cNvSpPr>
            <a:spLocks noGrp="1"/>
          </p:cNvSpPr>
          <p:nvPr>
            <p:ph type="ftr" sz="quarter" idx="3"/>
          </p:nvPr>
        </p:nvSpPr>
        <p:spPr>
          <a:xfrm>
            <a:off x="3124200" y="6356351"/>
            <a:ext cx="2895600" cy="366184"/>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en-IN" strike="noStrike" noProof="1"/>
          </a:p>
        </p:txBody>
      </p:sp>
      <p:sp>
        <p:nvSpPr>
          <p:cNvPr id="6" name="Slide Number Placeholder 5"/>
          <p:cNvSpPr>
            <a:spLocks noGrp="1"/>
          </p:cNvSpPr>
          <p:nvPr>
            <p:ph type="sldNum" sz="quarter" idx="4"/>
          </p:nvPr>
        </p:nvSpPr>
        <p:spPr>
          <a:xfrm>
            <a:off x="6553200" y="6356351"/>
            <a:ext cx="2133600" cy="366184"/>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31894703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bin"/></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427BA0-2B7B-5537-3914-B2CAFD1BC1D9}"/>
              </a:ext>
            </a:extLst>
          </p:cNvPr>
          <p:cNvSpPr/>
          <p:nvPr/>
        </p:nvSpPr>
        <p:spPr>
          <a:xfrm>
            <a:off x="863588" y="260648"/>
            <a:ext cx="7416823" cy="144655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000" b="1" dirty="0">
                <a:ln/>
                <a:solidFill>
                  <a:srgbClr val="FF0000"/>
                </a:solidFill>
              </a:rPr>
              <a:t>Internet of Things</a:t>
            </a:r>
          </a:p>
          <a:p>
            <a:pPr algn="ctr"/>
            <a:r>
              <a:rPr lang="en-US" sz="2800" b="1" dirty="0">
                <a:ln/>
                <a:solidFill>
                  <a:srgbClr val="FF0000"/>
                </a:solidFill>
              </a:rPr>
              <a:t>(IoT)</a:t>
            </a:r>
          </a:p>
        </p:txBody>
      </p:sp>
      <p:pic>
        <p:nvPicPr>
          <p:cNvPr id="4" name="Picture 3">
            <a:extLst>
              <a:ext uri="{FF2B5EF4-FFF2-40B4-BE49-F238E27FC236}">
                <a16:creationId xmlns:a16="http://schemas.microsoft.com/office/drawing/2014/main" id="{E085DAFF-ABF9-1F8B-C9D0-66A4B0A6D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1844824"/>
            <a:ext cx="8496944" cy="46085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813AF-1D39-6D2A-7448-26DF925A2522}"/>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9A0CA5C-02FC-2BE1-0ED0-51527F907E7B}"/>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66995C8D-A6C0-4A5D-CD2F-C310AB673FD4}"/>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Times New Roman" panose="02020603050405020304" pitchFamily="18" charset="0"/>
                <a:cs typeface="Times New Roman" pitchFamily="18" charset="0"/>
              </a:rPr>
              <a:t>EM</a:t>
            </a:r>
            <a:r>
              <a:rPr lang="en-IN" sz="2400" b="1" dirty="0">
                <a:latin typeface="Times New Roman" panose="02020603050405020304" pitchFamily="18" charset="0"/>
                <a:cs typeface="Times New Roman" panose="02020603050405020304" pitchFamily="18" charset="0"/>
              </a:rPr>
              <a:t>BEDDED COMPUTING LOGIC</a:t>
            </a:r>
            <a:r>
              <a:rPr lang="en-US" sz="2400" b="1" dirty="0">
                <a:latin typeface="Times New Roman" panose="02020603050405020304" pitchFamily="18" charset="0"/>
                <a:cs typeface="Times New Roman" pitchFamily="18" charset="0"/>
              </a:rPr>
              <a:t> </a:t>
            </a:r>
          </a:p>
        </p:txBody>
      </p:sp>
      <p:sp>
        <p:nvSpPr>
          <p:cNvPr id="7" name="TextBox 6">
            <a:extLst>
              <a:ext uri="{FF2B5EF4-FFF2-40B4-BE49-F238E27FC236}">
                <a16:creationId xmlns:a16="http://schemas.microsoft.com/office/drawing/2014/main" id="{FEABA434-FDCF-87EF-963A-D6C56FD08156}"/>
              </a:ext>
            </a:extLst>
          </p:cNvPr>
          <p:cNvSpPr txBox="1"/>
          <p:nvPr/>
        </p:nvSpPr>
        <p:spPr>
          <a:xfrm>
            <a:off x="694187" y="2060848"/>
            <a:ext cx="7982251" cy="1754326"/>
          </a:xfrm>
          <a:prstGeom prst="rect">
            <a:avLst/>
          </a:prstGeom>
          <a:noFill/>
        </p:spPr>
        <p:txBody>
          <a:bodyPr wrap="square" rtlCol="0">
            <a:spAutoFit/>
          </a:bodyPr>
          <a:lstStyle/>
          <a:p>
            <a:pPr marL="285750" indent="-285750" algn="jus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dirty="0"/>
          </a:p>
          <a:p>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pic>
        <p:nvPicPr>
          <p:cNvPr id="3" name="Content Placeholder 3">
            <a:extLst>
              <a:ext uri="{FF2B5EF4-FFF2-40B4-BE49-F238E27FC236}">
                <a16:creationId xmlns:a16="http://schemas.microsoft.com/office/drawing/2014/main" id="{638123F3-9A56-3ADD-14EC-81CE1BAFF14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189" y="1536576"/>
            <a:ext cx="7982251" cy="4772743"/>
          </a:xfrm>
          <a:prstGeom prst="rect">
            <a:avLst/>
          </a:prstGeom>
          <a:noFill/>
          <a:ln>
            <a:noFill/>
          </a:ln>
        </p:spPr>
      </p:pic>
    </p:spTree>
    <p:extLst>
      <p:ext uri="{BB962C8B-B14F-4D97-AF65-F5344CB8AC3E}">
        <p14:creationId xmlns:p14="http://schemas.microsoft.com/office/powerpoint/2010/main" val="1946205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F8544-CFCA-D214-A79F-10EDABA51B7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79D2AB4-774E-43D6-189D-3037F55C5104}"/>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81868C75-FF71-19FD-38F7-CEF394D7514B}"/>
              </a:ext>
            </a:extLst>
          </p:cNvPr>
          <p:cNvSpPr/>
          <p:nvPr/>
        </p:nvSpPr>
        <p:spPr>
          <a:xfrm>
            <a:off x="611560" y="49367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Times New Roman" panose="02020603050405020304" pitchFamily="18" charset="0"/>
                <a:cs typeface="Times New Roman" pitchFamily="18" charset="0"/>
              </a:rPr>
              <a:t>EM</a:t>
            </a:r>
            <a:r>
              <a:rPr lang="en-IN" sz="2400" b="1" dirty="0">
                <a:latin typeface="Times New Roman" panose="02020603050405020304" pitchFamily="18" charset="0"/>
                <a:cs typeface="Times New Roman" panose="02020603050405020304" pitchFamily="18" charset="0"/>
              </a:rPr>
              <a:t>BEDDED COMPUTING LOGIC</a:t>
            </a:r>
            <a:r>
              <a:rPr lang="en-US" sz="2400" b="1" dirty="0">
                <a:latin typeface="Times New Roman" panose="02020603050405020304" pitchFamily="18" charset="0"/>
                <a:cs typeface="Times New Roman" pitchFamily="18" charset="0"/>
              </a:rPr>
              <a:t> </a:t>
            </a:r>
          </a:p>
        </p:txBody>
      </p:sp>
      <p:sp>
        <p:nvSpPr>
          <p:cNvPr id="7" name="TextBox 6">
            <a:extLst>
              <a:ext uri="{FF2B5EF4-FFF2-40B4-BE49-F238E27FC236}">
                <a16:creationId xmlns:a16="http://schemas.microsoft.com/office/drawing/2014/main" id="{8E197CB9-6AD1-A754-8906-D47581237A29}"/>
              </a:ext>
            </a:extLst>
          </p:cNvPr>
          <p:cNvSpPr txBox="1"/>
          <p:nvPr/>
        </p:nvSpPr>
        <p:spPr>
          <a:xfrm>
            <a:off x="467544" y="1190357"/>
            <a:ext cx="8208895" cy="5262979"/>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First developed in the 1960s for aerospace and the military, embedded computing systems continue to support new applications through numerous feature enhancements and cost- to performance improvements of microcontrollers and programmable logic devices. </a:t>
            </a:r>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dirty="0"/>
              <a:t>Today, embedded computing systems control everyday devices which we don’t generally think of as “computers”: digital cameras, automobiles, smart watches, home appliances, and even smart garments. </a:t>
            </a:r>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dirty="0"/>
              <a:t>These embedded computing systems are commonly found in consumer, industrial, automotive, medical, commercial, and military applications. </a:t>
            </a:r>
          </a:p>
        </p:txBody>
      </p:sp>
    </p:spTree>
    <p:extLst>
      <p:ext uri="{BB962C8B-B14F-4D97-AF65-F5344CB8AC3E}">
        <p14:creationId xmlns:p14="http://schemas.microsoft.com/office/powerpoint/2010/main" val="2612990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4DEF9-442D-65FD-5BB6-2E3401E4A3A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D17908A-7FC1-D155-D83B-7D60995BAFA9}"/>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F50EF9C3-42A8-EE16-5DB8-BBDDB19742B1}"/>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Times New Roman" panose="02020603050405020304" pitchFamily="18" charset="0"/>
                <a:cs typeface="Times New Roman" pitchFamily="18" charset="0"/>
              </a:rPr>
              <a:t>EM</a:t>
            </a:r>
            <a:r>
              <a:rPr lang="en-IN" sz="2400" b="1" dirty="0">
                <a:latin typeface="Times New Roman" panose="02020603050405020304" pitchFamily="18" charset="0"/>
                <a:cs typeface="Times New Roman" panose="02020603050405020304" pitchFamily="18" charset="0"/>
              </a:rPr>
              <a:t>BEDDED COMPUTING LOGIC</a:t>
            </a:r>
            <a:r>
              <a:rPr lang="en-US" sz="2400" b="1" dirty="0">
                <a:latin typeface="Times New Roman" panose="02020603050405020304" pitchFamily="18" charset="0"/>
                <a:cs typeface="Times New Roman" pitchFamily="18" charset="0"/>
              </a:rPr>
              <a:t> </a:t>
            </a:r>
          </a:p>
        </p:txBody>
      </p:sp>
      <p:sp>
        <p:nvSpPr>
          <p:cNvPr id="7" name="TextBox 6">
            <a:extLst>
              <a:ext uri="{FF2B5EF4-FFF2-40B4-BE49-F238E27FC236}">
                <a16:creationId xmlns:a16="http://schemas.microsoft.com/office/drawing/2014/main" id="{DA2BCA65-F923-A193-F98E-B8187E18EDDA}"/>
              </a:ext>
            </a:extLst>
          </p:cNvPr>
          <p:cNvSpPr txBox="1"/>
          <p:nvPr/>
        </p:nvSpPr>
        <p:spPr>
          <a:xfrm>
            <a:off x="539561" y="1700808"/>
            <a:ext cx="8064878"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a:t>Unlike general-purpose computers, embedded control systems are typically designed to perform specific tasks.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 embedded computing system designer’s task is to identify the set of components that will implement the system’s functional, performance, usability, and reliability requirements, typically within tight cost and development timeline constraints.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Accordingly, the selection of a microcontroller and its characteristics, including data processing capabilities, speed, peripherals, and power consumption, is one of the earliest and most critical aspects of system design.</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 Part of the designer’s responsibility involves being aware of trends in their particular industry and taking advantage of relevant components and techniques. Let’s look for examples among the top industries for microcontroller applications, the Internet of Things.</a:t>
            </a:r>
          </a:p>
        </p:txBody>
      </p:sp>
    </p:spTree>
    <p:extLst>
      <p:ext uri="{BB962C8B-B14F-4D97-AF65-F5344CB8AC3E}">
        <p14:creationId xmlns:p14="http://schemas.microsoft.com/office/powerpoint/2010/main" val="1200611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F6567-6F16-7707-168C-87556AADAE2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8B55DC9-2BC4-3136-E03B-BAD157B3C384}"/>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09966008-0597-5958-E6D1-515402872400}"/>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Times New Roman" panose="02020603050405020304" pitchFamily="18" charset="0"/>
                <a:cs typeface="Times New Roman" pitchFamily="18" charset="0"/>
              </a:rPr>
              <a:t>EM</a:t>
            </a:r>
            <a:r>
              <a:rPr lang="en-IN" sz="2400" b="1" dirty="0">
                <a:latin typeface="Times New Roman" panose="02020603050405020304" pitchFamily="18" charset="0"/>
                <a:cs typeface="Times New Roman" panose="02020603050405020304" pitchFamily="18" charset="0"/>
              </a:rPr>
              <a:t>BEDDED SYSTEM HARDWARE</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F461D054-FC7F-68BB-0E2D-61E2CEF07552}"/>
              </a:ext>
            </a:extLst>
          </p:cNvPr>
          <p:cNvSpPr txBox="1"/>
          <p:nvPr/>
        </p:nvSpPr>
        <p:spPr>
          <a:xfrm>
            <a:off x="694187" y="2060848"/>
            <a:ext cx="7982251"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The embedded system can be of type microcontroller or type microprocessor. Both of these types contain an integrated circuit (IC).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 essential component of the embedded system is a RISC family microcontroller like Motorola 68HC11, PIC 16F84, Atmel 8051 and many more.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 The most important factor that differentiates these microcontrollers with the microprocessor like 8085 is their internal read and writable memory.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 essential embedded device components and system architecture are specified below.</a:t>
            </a: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dirty="0"/>
          </a:p>
          <a:p>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693608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D8FC3-3F94-C4EE-6BF4-5287A64C409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84E60BB-EB9E-3A5D-A33E-6A0A0BB91966}"/>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A7157166-542D-62A6-9AA7-4DB94C9433F5}"/>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Times New Roman" panose="02020603050405020304" pitchFamily="18" charset="0"/>
                <a:cs typeface="Times New Roman" pitchFamily="18" charset="0"/>
              </a:rPr>
              <a:t>EM</a:t>
            </a:r>
            <a:r>
              <a:rPr lang="en-IN" sz="2400" b="1" dirty="0">
                <a:latin typeface="Times New Roman" panose="02020603050405020304" pitchFamily="18" charset="0"/>
                <a:cs typeface="Times New Roman" panose="02020603050405020304" pitchFamily="18" charset="0"/>
              </a:rPr>
              <a:t>BEDDED SYSTEM HARDWARE</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EB5CFDDB-3C42-13EB-2714-85D92E49F02D}"/>
              </a:ext>
            </a:extLst>
          </p:cNvPr>
          <p:cNvSpPr txBox="1"/>
          <p:nvPr/>
        </p:nvSpPr>
        <p:spPr>
          <a:xfrm>
            <a:off x="694187" y="2060848"/>
            <a:ext cx="7982251" cy="1754326"/>
          </a:xfrm>
          <a:prstGeom prst="rect">
            <a:avLst/>
          </a:prstGeom>
          <a:noFill/>
        </p:spPr>
        <p:txBody>
          <a:bodyPr wrap="square" rtlCol="0">
            <a:spAutoFit/>
          </a:bodyPr>
          <a:lstStyle/>
          <a:p>
            <a:pPr marL="285750" indent="-285750" algn="jus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dirty="0"/>
          </a:p>
          <a:p>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pic>
        <p:nvPicPr>
          <p:cNvPr id="3" name="Content Placeholder 3">
            <a:extLst>
              <a:ext uri="{FF2B5EF4-FFF2-40B4-BE49-F238E27FC236}">
                <a16:creationId xmlns:a16="http://schemas.microsoft.com/office/drawing/2014/main" id="{5EF71DA1-035E-78BB-032C-49A64CE7B0B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1842096"/>
            <a:ext cx="6624736" cy="3963167"/>
          </a:xfrm>
          <a:prstGeom prst="rect">
            <a:avLst/>
          </a:prstGeom>
          <a:noFill/>
          <a:ln>
            <a:noFill/>
          </a:ln>
        </p:spPr>
      </p:pic>
    </p:spTree>
    <p:extLst>
      <p:ext uri="{BB962C8B-B14F-4D97-AF65-F5344CB8AC3E}">
        <p14:creationId xmlns:p14="http://schemas.microsoft.com/office/powerpoint/2010/main" val="2738783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FB995-AC1C-E954-2A9C-12BCDAC34DF4}"/>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D3635B-14EC-EE8E-93FA-065470E5BE3C}"/>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F508B8C8-C880-B8D2-CAC2-2435C2AF4E6A}"/>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Times New Roman" panose="02020603050405020304" pitchFamily="18" charset="0"/>
                <a:cs typeface="Times New Roman" pitchFamily="18" charset="0"/>
              </a:rPr>
              <a:t>EM</a:t>
            </a:r>
            <a:r>
              <a:rPr lang="en-IN" sz="2400" b="1" dirty="0">
                <a:latin typeface="Times New Roman" panose="02020603050405020304" pitchFamily="18" charset="0"/>
                <a:cs typeface="Times New Roman" panose="02020603050405020304" pitchFamily="18" charset="0"/>
              </a:rPr>
              <a:t>BEDDED SYSTEM SOFTWARE</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26C2D1B6-3FD5-95A9-DFB5-F2A737028885}"/>
              </a:ext>
            </a:extLst>
          </p:cNvPr>
          <p:cNvSpPr txBox="1"/>
          <p:nvPr/>
        </p:nvSpPr>
        <p:spPr>
          <a:xfrm>
            <a:off x="694187" y="2060848"/>
            <a:ext cx="7982251"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The embedded system that uses the devices for the operating system is based on the language platform, mainly where the real-time operation would be performed</a:t>
            </a:r>
            <a:r>
              <a:rPr lang="en-US"/>
              <a:t>.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Manufacturers build embedded software in electronics, e.g., cars, telephones, modems, appliances, etc. The embedded system software can be as simple as lighting controls running using an 8-bit microcontroller.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can also be complicated software for missiles, process control systems, airplanes etc.</a:t>
            </a: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dirty="0"/>
          </a:p>
          <a:p>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818885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286F4-EADD-2B20-B422-C8F3D9D2DB8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473EB5-1010-41B5-2942-50B707AE7CF7}"/>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960F0E3C-F2F2-35AA-3FF5-F98B16591A68}"/>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MICROCONTROLLERS</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763EA153-8BDA-0C29-3A49-42D672BBE8B5}"/>
              </a:ext>
            </a:extLst>
          </p:cNvPr>
          <p:cNvSpPr txBox="1"/>
          <p:nvPr/>
        </p:nvSpPr>
        <p:spPr>
          <a:xfrm>
            <a:off x="694187" y="2060848"/>
            <a:ext cx="7982251" cy="2585323"/>
          </a:xfrm>
          <a:prstGeom prst="rect">
            <a:avLst/>
          </a:prstGeom>
          <a:noFill/>
        </p:spPr>
        <p:txBody>
          <a:bodyPr wrap="square" rtlCol="0">
            <a:spAutoFit/>
          </a:bodyPr>
          <a:lstStyle/>
          <a:p>
            <a:pPr marL="285750" indent="-285750" algn="just">
              <a:buFont typeface="Arial" panose="020B0604020202020204" pitchFamily="34" charset="0"/>
              <a:buChar char="•"/>
            </a:pPr>
            <a:r>
              <a:rPr lang="en-IN" b="0" i="0" dirty="0">
                <a:solidFill>
                  <a:srgbClr val="2C2F34"/>
                </a:solidFill>
                <a:effectLst/>
                <a:latin typeface="+mj-lt"/>
              </a:rPr>
              <a:t>A microcontroller is a semiconductor IC (integrated circuit)chip consists of multiple functional block such as CPU, ROM, RAM, </a:t>
            </a:r>
            <a:r>
              <a:rPr lang="en-IN" b="0" i="0" dirty="0">
                <a:effectLst/>
                <a:latin typeface="+mj-lt"/>
              </a:rPr>
              <a:t>Timer, Counter </a:t>
            </a:r>
            <a:r>
              <a:rPr lang="en-IN" b="0" i="0" dirty="0">
                <a:solidFill>
                  <a:srgbClr val="2C2F34"/>
                </a:solidFill>
                <a:effectLst/>
                <a:latin typeface="+mj-lt"/>
              </a:rPr>
              <a:t>&amp; interrupts etc. It is essentially a small computer with all peripheral inside a single package</a:t>
            </a:r>
            <a:r>
              <a:rPr lang="en-US" dirty="0">
                <a:latin typeface="+mj-lt"/>
              </a:rPr>
              <a:t>.</a:t>
            </a:r>
          </a:p>
          <a:p>
            <a:pPr marL="285750" indent="-285750" algn="jus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dirty="0"/>
          </a:p>
          <a:p>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pic>
        <p:nvPicPr>
          <p:cNvPr id="8" name="Picture 7">
            <a:extLst>
              <a:ext uri="{FF2B5EF4-FFF2-40B4-BE49-F238E27FC236}">
                <a16:creationId xmlns:a16="http://schemas.microsoft.com/office/drawing/2014/main" id="{63EB9E32-15A9-5F07-0E00-5BFF5C9269F8}"/>
              </a:ext>
            </a:extLst>
          </p:cNvPr>
          <p:cNvPicPr>
            <a:picLocks noChangeAspect="1"/>
          </p:cNvPicPr>
          <p:nvPr/>
        </p:nvPicPr>
        <p:blipFill>
          <a:blip r:embed="rId2"/>
          <a:stretch>
            <a:fillRect/>
          </a:stretch>
        </p:blipFill>
        <p:spPr>
          <a:xfrm>
            <a:off x="1403647" y="3429001"/>
            <a:ext cx="6198525" cy="2441306"/>
          </a:xfrm>
          <a:prstGeom prst="rect">
            <a:avLst/>
          </a:prstGeom>
        </p:spPr>
      </p:pic>
    </p:spTree>
    <p:extLst>
      <p:ext uri="{BB962C8B-B14F-4D97-AF65-F5344CB8AC3E}">
        <p14:creationId xmlns:p14="http://schemas.microsoft.com/office/powerpoint/2010/main" val="2095430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E81C1-D530-B228-F61E-96168BC2DFF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3278EF8-5505-6934-C6B7-225248F9B2EB}"/>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D5D699C4-FE37-27B6-6AA9-4326FBB6BE6F}"/>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MICROCONTROLLERS</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F794D193-B983-5D7C-5E40-0F3194AA65FD}"/>
              </a:ext>
            </a:extLst>
          </p:cNvPr>
          <p:cNvSpPr txBox="1"/>
          <p:nvPr/>
        </p:nvSpPr>
        <p:spPr>
          <a:xfrm>
            <a:off x="694187" y="2060848"/>
            <a:ext cx="7982251" cy="1754326"/>
          </a:xfrm>
          <a:prstGeom prst="rect">
            <a:avLst/>
          </a:prstGeom>
          <a:noFill/>
        </p:spPr>
        <p:txBody>
          <a:bodyPr wrap="square" rtlCol="0">
            <a:spAutoFit/>
          </a:bodyPr>
          <a:lstStyle/>
          <a:p>
            <a:pPr marL="285750" indent="-285750" algn="jus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dirty="0"/>
          </a:p>
          <a:p>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pic>
        <p:nvPicPr>
          <p:cNvPr id="4" name="Picture 3">
            <a:extLst>
              <a:ext uri="{FF2B5EF4-FFF2-40B4-BE49-F238E27FC236}">
                <a16:creationId xmlns:a16="http://schemas.microsoft.com/office/drawing/2014/main" id="{FDD4490A-35D0-0EDC-E15A-8F7DBF1DFAFE}"/>
              </a:ext>
            </a:extLst>
          </p:cNvPr>
          <p:cNvPicPr>
            <a:picLocks noChangeAspect="1"/>
          </p:cNvPicPr>
          <p:nvPr/>
        </p:nvPicPr>
        <p:blipFill>
          <a:blip r:embed="rId2"/>
          <a:stretch>
            <a:fillRect/>
          </a:stretch>
        </p:blipFill>
        <p:spPr>
          <a:xfrm>
            <a:off x="742744" y="2091574"/>
            <a:ext cx="7707070" cy="3968444"/>
          </a:xfrm>
          <a:prstGeom prst="rect">
            <a:avLst/>
          </a:prstGeom>
        </p:spPr>
      </p:pic>
    </p:spTree>
    <p:extLst>
      <p:ext uri="{BB962C8B-B14F-4D97-AF65-F5344CB8AC3E}">
        <p14:creationId xmlns:p14="http://schemas.microsoft.com/office/powerpoint/2010/main" val="4081830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804AA-2298-E305-1FAC-84FC9D197AA0}"/>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4CC6E0-76CF-4C28-0551-2795294B1191}"/>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52FCAAA3-EED2-2AFC-5B38-7886EB915370}"/>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MICROCONTROLLERS</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71E8C15F-5688-B5F5-FDF9-A6115D7D617A}"/>
              </a:ext>
            </a:extLst>
          </p:cNvPr>
          <p:cNvSpPr txBox="1"/>
          <p:nvPr/>
        </p:nvSpPr>
        <p:spPr>
          <a:xfrm>
            <a:off x="694187" y="2060848"/>
            <a:ext cx="7982251" cy="1754326"/>
          </a:xfrm>
          <a:prstGeom prst="rect">
            <a:avLst/>
          </a:prstGeom>
          <a:noFill/>
        </p:spPr>
        <p:txBody>
          <a:bodyPr wrap="square" rtlCol="0">
            <a:spAutoFit/>
          </a:bodyPr>
          <a:lstStyle/>
          <a:p>
            <a:pPr marL="285750" indent="-285750" algn="jus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dirty="0"/>
          </a:p>
          <a:p>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pic>
        <p:nvPicPr>
          <p:cNvPr id="6" name="Picture 5">
            <a:extLst>
              <a:ext uri="{FF2B5EF4-FFF2-40B4-BE49-F238E27FC236}">
                <a16:creationId xmlns:a16="http://schemas.microsoft.com/office/drawing/2014/main" id="{5EBA7AEE-32A1-62D6-7FCC-BA2FA66050D3}"/>
              </a:ext>
            </a:extLst>
          </p:cNvPr>
          <p:cNvPicPr>
            <a:picLocks noChangeAspect="1"/>
          </p:cNvPicPr>
          <p:nvPr/>
        </p:nvPicPr>
        <p:blipFill>
          <a:blip r:embed="rId2"/>
          <a:stretch>
            <a:fillRect/>
          </a:stretch>
        </p:blipFill>
        <p:spPr>
          <a:xfrm>
            <a:off x="742743" y="2030608"/>
            <a:ext cx="7501665" cy="4029409"/>
          </a:xfrm>
          <a:prstGeom prst="rect">
            <a:avLst/>
          </a:prstGeom>
        </p:spPr>
      </p:pic>
    </p:spTree>
    <p:extLst>
      <p:ext uri="{BB962C8B-B14F-4D97-AF65-F5344CB8AC3E}">
        <p14:creationId xmlns:p14="http://schemas.microsoft.com/office/powerpoint/2010/main" val="594439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D499B-ADA3-912C-8ADD-A4BFDD7DB4B0}"/>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29FF02F-F567-1E60-DF76-1C466821EAB5}"/>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0ECE4FD6-13A9-38F3-A968-DC8D71424895}"/>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MICROCONTROLLERS</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12B4EC0F-975C-9747-36BB-8E3D16CF0D6E}"/>
              </a:ext>
            </a:extLst>
          </p:cNvPr>
          <p:cNvSpPr txBox="1"/>
          <p:nvPr/>
        </p:nvSpPr>
        <p:spPr>
          <a:xfrm>
            <a:off x="694187" y="2060848"/>
            <a:ext cx="7982251" cy="1754326"/>
          </a:xfrm>
          <a:prstGeom prst="rect">
            <a:avLst/>
          </a:prstGeom>
          <a:noFill/>
        </p:spPr>
        <p:txBody>
          <a:bodyPr wrap="square" rtlCol="0">
            <a:spAutoFit/>
          </a:bodyPr>
          <a:lstStyle/>
          <a:p>
            <a:pPr marL="285750" indent="-285750" algn="jus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dirty="0"/>
          </a:p>
          <a:p>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pic>
        <p:nvPicPr>
          <p:cNvPr id="4" name="Picture 3">
            <a:extLst>
              <a:ext uri="{FF2B5EF4-FFF2-40B4-BE49-F238E27FC236}">
                <a16:creationId xmlns:a16="http://schemas.microsoft.com/office/drawing/2014/main" id="{6A419190-61B7-F99D-C6EC-B00716F27B81}"/>
              </a:ext>
            </a:extLst>
          </p:cNvPr>
          <p:cNvPicPr>
            <a:picLocks noChangeAspect="1"/>
          </p:cNvPicPr>
          <p:nvPr/>
        </p:nvPicPr>
        <p:blipFill>
          <a:blip r:embed="rId2"/>
          <a:stretch>
            <a:fillRect/>
          </a:stretch>
        </p:blipFill>
        <p:spPr>
          <a:xfrm>
            <a:off x="742743" y="2064902"/>
            <a:ext cx="7285641" cy="3995116"/>
          </a:xfrm>
          <a:prstGeom prst="rect">
            <a:avLst/>
          </a:prstGeom>
        </p:spPr>
      </p:pic>
    </p:spTree>
    <p:extLst>
      <p:ext uri="{BB962C8B-B14F-4D97-AF65-F5344CB8AC3E}">
        <p14:creationId xmlns:p14="http://schemas.microsoft.com/office/powerpoint/2010/main" val="4273461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A4D70-EB29-D426-500E-AD283F49D285}"/>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5FAEAD7-B7D9-5910-6DE1-61B9C0990C12}"/>
              </a:ext>
            </a:extLst>
          </p:cNvPr>
          <p:cNvSpPr/>
          <p:nvPr/>
        </p:nvSpPr>
        <p:spPr>
          <a:xfrm>
            <a:off x="395536" y="1700808"/>
            <a:ext cx="7524835" cy="6480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b="1" dirty="0">
                <a:solidFill>
                  <a:schemeClr val="tx1"/>
                </a:solidFill>
                <a:latin typeface="Times New Roman" pitchFamily="18" charset="0"/>
                <a:cs typeface="Times New Roman" pitchFamily="18" charset="0"/>
              </a:rPr>
              <a:t>UNIT – 3 :- DESIGN AND DEVELOPMENT ENVIRONMENT</a:t>
            </a:r>
          </a:p>
        </p:txBody>
      </p:sp>
      <p:sp>
        <p:nvSpPr>
          <p:cNvPr id="4" name="Rectangle 3">
            <a:extLst>
              <a:ext uri="{FF2B5EF4-FFF2-40B4-BE49-F238E27FC236}">
                <a16:creationId xmlns:a16="http://schemas.microsoft.com/office/drawing/2014/main" id="{46FDA73D-60AF-8B15-53F2-39B9CFCF1714}"/>
              </a:ext>
            </a:extLst>
          </p:cNvPr>
          <p:cNvSpPr/>
          <p:nvPr/>
        </p:nvSpPr>
        <p:spPr>
          <a:xfrm>
            <a:off x="683568" y="764704"/>
            <a:ext cx="7416823" cy="52322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dirty="0">
                <a:ln/>
                <a:solidFill>
                  <a:srgbClr val="FF0000"/>
                </a:solidFill>
              </a:rPr>
              <a:t>Internet of Things(IoT) - Syllabus</a:t>
            </a:r>
          </a:p>
        </p:txBody>
      </p:sp>
      <p:sp>
        <p:nvSpPr>
          <p:cNvPr id="5" name="TextBox 4">
            <a:extLst>
              <a:ext uri="{FF2B5EF4-FFF2-40B4-BE49-F238E27FC236}">
                <a16:creationId xmlns:a16="http://schemas.microsoft.com/office/drawing/2014/main" id="{4E81508D-10E1-90CC-6DEE-96E30C3C4DAD}"/>
              </a:ext>
            </a:extLst>
          </p:cNvPr>
          <p:cNvSpPr txBox="1"/>
          <p:nvPr/>
        </p:nvSpPr>
        <p:spPr>
          <a:xfrm>
            <a:off x="395536" y="2492896"/>
            <a:ext cx="8208914" cy="1477328"/>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Design Methodology, Embedded computing logic, Microcontroller, System on Chips, IoT system building blocks, Arduino, Node MCU Board details,  IDE programming.</a:t>
            </a:r>
          </a:p>
          <a:p>
            <a:pPr algn="just"/>
            <a:endParaRPr lang="en-US" dirty="0"/>
          </a:p>
        </p:txBody>
      </p:sp>
      <p:sp>
        <p:nvSpPr>
          <p:cNvPr id="2" name="TextBox 10">
            <a:extLst>
              <a:ext uri="{FF2B5EF4-FFF2-40B4-BE49-F238E27FC236}">
                <a16:creationId xmlns:a16="http://schemas.microsoft.com/office/drawing/2014/main" id="{83A95C1E-1074-7C6A-749D-6B0BC695B772}"/>
              </a:ext>
            </a:extLst>
          </p:cNvPr>
          <p:cNvSpPr txBox="1"/>
          <p:nvPr/>
        </p:nvSpPr>
        <p:spPr>
          <a:xfrm>
            <a:off x="395536" y="5373216"/>
            <a:ext cx="2376264" cy="1246495"/>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Fundamentals of  IoT</a:t>
            </a:r>
          </a:p>
          <a:p>
            <a:r>
              <a:rPr lang="en-US" sz="1600" dirty="0">
                <a:latin typeface="Cambria" pitchFamily="18" charset="0"/>
                <a:ea typeface="Cambria" pitchFamily="18" charset="0"/>
              </a:rPr>
              <a:t>Branch: CSE/CSM/CS</a:t>
            </a:r>
          </a:p>
          <a:p>
            <a:r>
              <a:rPr lang="en-US" sz="1600" dirty="0">
                <a:latin typeface="Cambria" pitchFamily="18" charset="0"/>
                <a:ea typeface="Cambria" pitchFamily="18" charset="0"/>
              </a:rPr>
              <a:t>Semester: III-II</a:t>
            </a:r>
            <a:endParaRPr lang="en-IN" sz="1600" dirty="0">
              <a:latin typeface="Cambria" pitchFamily="18" charset="0"/>
              <a:ea typeface="Cambria" pitchFamily="18" charset="0"/>
            </a:endParaRPr>
          </a:p>
          <a:p>
            <a:pPr fontAlgn="base">
              <a:spcBef>
                <a:spcPct val="0"/>
              </a:spcBef>
              <a:spcAft>
                <a:spcPct val="0"/>
              </a:spcAft>
            </a:pPr>
            <a:endPar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endParaRPr>
          </a:p>
        </p:txBody>
      </p:sp>
    </p:spTree>
    <p:extLst>
      <p:ext uri="{BB962C8B-B14F-4D97-AF65-F5344CB8AC3E}">
        <p14:creationId xmlns:p14="http://schemas.microsoft.com/office/powerpoint/2010/main" val="2635536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2EDCD-E2D1-1373-DDB0-C66D5EE3DA1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41F0715-B6E3-F416-070C-B6CCA8359D94}"/>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D67AED7B-05FE-AEF8-6748-E6C5596311F6}"/>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MICROCONTROLLERS</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B46780D2-529F-78E5-E1F4-9C766B159454}"/>
              </a:ext>
            </a:extLst>
          </p:cNvPr>
          <p:cNvSpPr txBox="1"/>
          <p:nvPr/>
        </p:nvSpPr>
        <p:spPr>
          <a:xfrm>
            <a:off x="694187" y="2060848"/>
            <a:ext cx="7982251" cy="1754326"/>
          </a:xfrm>
          <a:prstGeom prst="rect">
            <a:avLst/>
          </a:prstGeom>
          <a:noFill/>
        </p:spPr>
        <p:txBody>
          <a:bodyPr wrap="square" rtlCol="0">
            <a:spAutoFit/>
          </a:bodyPr>
          <a:lstStyle/>
          <a:p>
            <a:pPr marL="285750" indent="-285750" algn="jus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dirty="0"/>
          </a:p>
          <a:p>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pic>
        <p:nvPicPr>
          <p:cNvPr id="6" name="Picture 5">
            <a:extLst>
              <a:ext uri="{FF2B5EF4-FFF2-40B4-BE49-F238E27FC236}">
                <a16:creationId xmlns:a16="http://schemas.microsoft.com/office/drawing/2014/main" id="{AC942EFF-AC0F-C3BC-DD48-89974062AF34}"/>
              </a:ext>
            </a:extLst>
          </p:cNvPr>
          <p:cNvPicPr>
            <a:picLocks noChangeAspect="1"/>
          </p:cNvPicPr>
          <p:nvPr/>
        </p:nvPicPr>
        <p:blipFill>
          <a:blip r:embed="rId2"/>
          <a:stretch>
            <a:fillRect/>
          </a:stretch>
        </p:blipFill>
        <p:spPr>
          <a:xfrm>
            <a:off x="742743" y="2060848"/>
            <a:ext cx="7357649" cy="3999170"/>
          </a:xfrm>
          <a:prstGeom prst="rect">
            <a:avLst/>
          </a:prstGeom>
        </p:spPr>
      </p:pic>
    </p:spTree>
    <p:extLst>
      <p:ext uri="{BB962C8B-B14F-4D97-AF65-F5344CB8AC3E}">
        <p14:creationId xmlns:p14="http://schemas.microsoft.com/office/powerpoint/2010/main" val="4088839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3AC17-C6FC-E7BF-F8DC-47394C1D003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23C33BA-20B4-9E84-B0D5-E4236D0B2A3A}"/>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0B2D9BDD-4F66-8AA5-FE61-7AB67FD6D0A3}"/>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MICROCONTROLLERS</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2C65335D-F5E6-73CD-A841-9117A201980F}"/>
              </a:ext>
            </a:extLst>
          </p:cNvPr>
          <p:cNvSpPr txBox="1"/>
          <p:nvPr/>
        </p:nvSpPr>
        <p:spPr>
          <a:xfrm>
            <a:off x="694187" y="2060848"/>
            <a:ext cx="7982251" cy="1754326"/>
          </a:xfrm>
          <a:prstGeom prst="rect">
            <a:avLst/>
          </a:prstGeom>
          <a:noFill/>
        </p:spPr>
        <p:txBody>
          <a:bodyPr wrap="square" rtlCol="0">
            <a:spAutoFit/>
          </a:bodyPr>
          <a:lstStyle/>
          <a:p>
            <a:pPr marL="285750" indent="-285750" algn="jus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dirty="0"/>
          </a:p>
          <a:p>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pic>
        <p:nvPicPr>
          <p:cNvPr id="4" name="Picture 3">
            <a:extLst>
              <a:ext uri="{FF2B5EF4-FFF2-40B4-BE49-F238E27FC236}">
                <a16:creationId xmlns:a16="http://schemas.microsoft.com/office/drawing/2014/main" id="{5CA73861-59FA-DDD2-62D2-829067E8017F}"/>
              </a:ext>
            </a:extLst>
          </p:cNvPr>
          <p:cNvPicPr>
            <a:picLocks noChangeAspect="1"/>
          </p:cNvPicPr>
          <p:nvPr/>
        </p:nvPicPr>
        <p:blipFill>
          <a:blip r:embed="rId2"/>
          <a:stretch>
            <a:fillRect/>
          </a:stretch>
        </p:blipFill>
        <p:spPr>
          <a:xfrm>
            <a:off x="1043608" y="2060848"/>
            <a:ext cx="6840760" cy="3888432"/>
          </a:xfrm>
          <a:prstGeom prst="rect">
            <a:avLst/>
          </a:prstGeom>
        </p:spPr>
      </p:pic>
    </p:spTree>
    <p:extLst>
      <p:ext uri="{BB962C8B-B14F-4D97-AF65-F5344CB8AC3E}">
        <p14:creationId xmlns:p14="http://schemas.microsoft.com/office/powerpoint/2010/main" val="1225128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311BA-E6FA-6F3B-13BA-CCDBA2BE6C2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BBAA84F-D847-06A5-4DDA-57AEAD84719D}"/>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D4828B2A-0D8C-AE8E-B3C0-56F7AAD75CDC}"/>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MICROCONTROLLERS</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C64B0D15-115F-2879-1BB5-23FBF1934427}"/>
              </a:ext>
            </a:extLst>
          </p:cNvPr>
          <p:cNvSpPr txBox="1"/>
          <p:nvPr/>
        </p:nvSpPr>
        <p:spPr>
          <a:xfrm>
            <a:off x="694187" y="2060848"/>
            <a:ext cx="7982251"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a:t>IoT devices are meant to be inexpensive, therefore the microcontroller needs to be chosen so that its capabilities are not underutilized by the application. The microcontroller specifications that determine the best part for your application are: </a:t>
            </a:r>
          </a:p>
          <a:p>
            <a:pPr algn="just"/>
            <a:r>
              <a:rPr lang="en-US" dirty="0"/>
              <a:t>       </a:t>
            </a:r>
          </a:p>
          <a:p>
            <a:pPr algn="just"/>
            <a:r>
              <a:rPr lang="en-US" dirty="0"/>
              <a:t>            • Bit depth: The register and data path width impacts the speed and accuracy with which microcontrollers can perform non-trivial computations. </a:t>
            </a:r>
          </a:p>
          <a:p>
            <a:pPr algn="just"/>
            <a:endParaRPr lang="en-US" dirty="0"/>
          </a:p>
          <a:p>
            <a:pPr algn="just"/>
            <a:r>
              <a:rPr lang="en-US" dirty="0"/>
              <a:t>           • Memory: The amount of RAM and Flash in a microcontroller determines the code size and complexity the component can support at full speed. Large memories have larger die area and component cost.</a:t>
            </a:r>
          </a:p>
          <a:p>
            <a:pPr algn="just"/>
            <a:r>
              <a:rPr lang="en-US" dirty="0"/>
              <a:t>       </a:t>
            </a: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dirty="0"/>
          </a:p>
          <a:p>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77855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790C6-B3E8-7FF1-ECA3-DF4B1B3C86F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B88E0B6-F731-2756-45A8-FA858B8B7D13}"/>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28A37489-C38B-5E01-5187-890299AEEC46}"/>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MICROCONTROLLERS</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121D8686-01C5-22F7-2AD3-F92A231E64BD}"/>
              </a:ext>
            </a:extLst>
          </p:cNvPr>
          <p:cNvSpPr txBox="1"/>
          <p:nvPr/>
        </p:nvSpPr>
        <p:spPr>
          <a:xfrm>
            <a:off x="694187" y="2060848"/>
            <a:ext cx="7982251" cy="4801314"/>
          </a:xfrm>
          <a:prstGeom prst="rect">
            <a:avLst/>
          </a:prstGeom>
          <a:noFill/>
        </p:spPr>
        <p:txBody>
          <a:bodyPr wrap="square" rtlCol="0">
            <a:spAutoFit/>
          </a:bodyPr>
          <a:lstStyle/>
          <a:p>
            <a:pPr marL="285750" indent="-285750" algn="just">
              <a:buFont typeface="Arial" panose="020B0604020202020204" pitchFamily="34" charset="0"/>
              <a:buChar char="•"/>
            </a:pPr>
            <a:r>
              <a:rPr lang="en-US" dirty="0"/>
              <a:t>IoT devices are meant to be inexpensive, therefore the microcontroller needs to be chosen so that its capabilities are not underutilized by the application. The microcontroller specifications that determine the best part for your application are: </a:t>
            </a:r>
          </a:p>
          <a:p>
            <a:pPr algn="just"/>
            <a:r>
              <a:rPr lang="en-US" dirty="0"/>
              <a:t>       </a:t>
            </a:r>
          </a:p>
          <a:p>
            <a:pPr algn="just"/>
            <a:r>
              <a:rPr lang="en-US" dirty="0"/>
              <a:t>                   • GPIO: These are the microcontroller pins used to connect to sensors and actuators in the system. These often share their functionality with other microcontroller peripherals, such as serial communication, A/D, and D/A converters.</a:t>
            </a:r>
          </a:p>
          <a:p>
            <a:pPr algn="just"/>
            <a:endParaRPr lang="en-US" dirty="0"/>
          </a:p>
          <a:p>
            <a:pPr algn="just"/>
            <a:r>
              <a:rPr lang="en-US" dirty="0"/>
              <a:t>                   • Power consumption: Power consumption is critically important for battery-operated devices and it typically increases with microcontroller speed and memory size.</a:t>
            </a: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dirty="0"/>
          </a:p>
          <a:p>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658326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43D6F-F034-79BE-44D5-2B11AA972AD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00A4128-853D-CA1B-14CA-FE2D810D1560}"/>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98CB40CB-6282-6711-147E-E55B8F297127}"/>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SYSTEM ON CHIPS (SoC)</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6A3F4C2A-54AE-A3E4-832B-343579094046}"/>
              </a:ext>
            </a:extLst>
          </p:cNvPr>
          <p:cNvSpPr txBox="1"/>
          <p:nvPr/>
        </p:nvSpPr>
        <p:spPr>
          <a:xfrm>
            <a:off x="694187" y="2060848"/>
            <a:ext cx="7982251" cy="4801314"/>
          </a:xfrm>
          <a:prstGeom prst="rect">
            <a:avLst/>
          </a:prstGeom>
          <a:noFill/>
        </p:spPr>
        <p:txBody>
          <a:bodyPr wrap="square" rtlCol="0">
            <a:spAutoFit/>
          </a:bodyPr>
          <a:lstStyle/>
          <a:p>
            <a:pPr marL="285750" indent="-285750" algn="just">
              <a:buFont typeface="Arial" panose="020B0604020202020204" pitchFamily="34" charset="0"/>
              <a:buChar char="•"/>
            </a:pPr>
            <a:r>
              <a:rPr lang="en-US" dirty="0"/>
              <a:t>System on Chip in IoT designed by </a:t>
            </a:r>
            <a:r>
              <a:rPr lang="en-US" dirty="0" err="1"/>
              <a:t>Redpine</a:t>
            </a:r>
            <a:r>
              <a:rPr lang="en-US" dirty="0"/>
              <a:t> Signals is discussed below.</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This IoT SoC supports WLAN, </a:t>
            </a:r>
            <a:r>
              <a:rPr lang="en-US" dirty="0" err="1"/>
              <a:t>bluetooth</a:t>
            </a:r>
            <a:r>
              <a:rPr lang="en-US" dirty="0"/>
              <a:t> and Zigbee systems on a single chip. It also supports 2.4 and 5GHz radio frequencies. </a:t>
            </a:r>
          </a:p>
          <a:p>
            <a:pPr marL="285750" indent="-285750" algn="jus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dirty="0"/>
              <a:t>As we know IoT is the technology which will provide communication between things, between things and people using internet and IP enabled protocols.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As we have seen in IoT tutorial any IoT compliant system will have two major parts viz. front end and back end.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Front end provides connectivity with physical world and consists of sensors while backend consists of processing and network connectivity interfaces. </a:t>
            </a: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dirty="0"/>
          </a:p>
          <a:p>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242349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B9C3A-A9A5-6B63-7D1B-C40846D048D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6DAF5EE-CBC9-E63C-0562-FED6D13ACB08}"/>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E536F629-61FE-646D-32A4-1AD6A5386625}"/>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SYSTEM ON CHIPS (SoC)</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44E30BDD-3719-D1B1-29D1-36D4BE99A0A4}"/>
              </a:ext>
            </a:extLst>
          </p:cNvPr>
          <p:cNvSpPr txBox="1"/>
          <p:nvPr/>
        </p:nvSpPr>
        <p:spPr>
          <a:xfrm>
            <a:off x="694187" y="2060848"/>
            <a:ext cx="7982251" cy="1477328"/>
          </a:xfrm>
          <a:prstGeom prst="rect">
            <a:avLst/>
          </a:prstGeom>
          <a:noFill/>
        </p:spPr>
        <p:txBody>
          <a:bodyPr wrap="square" rtlCol="0">
            <a:spAutoFit/>
          </a:bodyPr>
          <a:lstStyle/>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dirty="0"/>
          </a:p>
          <a:p>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pic>
        <p:nvPicPr>
          <p:cNvPr id="3" name="Content Placeholder 3">
            <a:extLst>
              <a:ext uri="{FF2B5EF4-FFF2-40B4-BE49-F238E27FC236}">
                <a16:creationId xmlns:a16="http://schemas.microsoft.com/office/drawing/2014/main" id="{5B18BE92-BF3B-1E4A-0306-3C4B3E84743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187" y="2060848"/>
            <a:ext cx="7550221" cy="3999170"/>
          </a:xfrm>
          <a:prstGeom prst="rect">
            <a:avLst/>
          </a:prstGeom>
          <a:noFill/>
          <a:ln>
            <a:noFill/>
          </a:ln>
        </p:spPr>
      </p:pic>
    </p:spTree>
    <p:extLst>
      <p:ext uri="{BB962C8B-B14F-4D97-AF65-F5344CB8AC3E}">
        <p14:creationId xmlns:p14="http://schemas.microsoft.com/office/powerpoint/2010/main" val="1584831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BD1B1-1B27-A84D-F331-02F4C8AB198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3EE20DD-9551-A9B9-00A8-BAB98D393C7B}"/>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7BE86C53-C30F-812D-A6A7-CECBF2476010}"/>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SYSTEM ON CHIPS (SoC)</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54A967F6-0833-BD1C-24F1-DE59778D5FDC}"/>
              </a:ext>
            </a:extLst>
          </p:cNvPr>
          <p:cNvSpPr txBox="1"/>
          <p:nvPr/>
        </p:nvSpPr>
        <p:spPr>
          <a:xfrm>
            <a:off x="694187" y="2060848"/>
            <a:ext cx="7982251" cy="5078313"/>
          </a:xfrm>
          <a:prstGeom prst="rect">
            <a:avLst/>
          </a:prstGeom>
          <a:noFill/>
        </p:spPr>
        <p:txBody>
          <a:bodyPr wrap="square" rtlCol="0">
            <a:spAutoFit/>
          </a:bodyPr>
          <a:lstStyle/>
          <a:p>
            <a:pPr marL="285750" indent="-285750" algn="just">
              <a:buFont typeface="Arial" panose="020B0604020202020204" pitchFamily="34" charset="0"/>
              <a:buChar char="•"/>
            </a:pPr>
            <a:r>
              <a:rPr lang="en-US" dirty="0"/>
              <a:t>Typical IoT system on chip support more than one RATs (Radio Access Technologies). It will have following modules. </a:t>
            </a:r>
          </a:p>
          <a:p>
            <a:pPr algn="just"/>
            <a:r>
              <a:rPr lang="en-US" dirty="0"/>
              <a:t>                 • Transmit and receive switch.</a:t>
            </a:r>
            <a:endParaRPr lang="en-US" dirty="0">
              <a:latin typeface="Calibri" panose="020F0502020204030204" pitchFamily="34" charset="0"/>
              <a:ea typeface="Calibri" panose="020F0502020204030204" pitchFamily="34" charset="0"/>
            </a:endParaRPr>
          </a:p>
          <a:p>
            <a:pPr algn="just"/>
            <a:r>
              <a:rPr lang="en-US" dirty="0"/>
              <a:t>                 • RF part mainly consists of Transmitter, receiver, oscillator and amplifiers.</a:t>
            </a:r>
          </a:p>
          <a:p>
            <a:pPr algn="just"/>
            <a:r>
              <a:rPr lang="en-US" dirty="0"/>
              <a:t>                 • Memories i.e. Program memory, data memory to store the code and data </a:t>
            </a:r>
          </a:p>
          <a:p>
            <a:r>
              <a:rPr lang="en-US" dirty="0"/>
              <a:t>                 • Physical layer(baseband processing) either on FPGA or on processor based on complexity and latency requirement. </a:t>
            </a:r>
          </a:p>
          <a:p>
            <a:r>
              <a:rPr lang="en-US" dirty="0"/>
              <a:t>                 • MAC layer and upper protocol stacks TCP/IP etc. running on processor </a:t>
            </a:r>
          </a:p>
          <a:p>
            <a:r>
              <a:rPr lang="en-US" dirty="0"/>
              <a:t>                 • ADC and DAC to provide interface between digital baseband and analog RF portions. </a:t>
            </a:r>
          </a:p>
          <a:p>
            <a:r>
              <a:rPr lang="en-US" dirty="0"/>
              <a:t>                • Various interfaces such as SDIO, USB, SPI etc., to provide interface with the host. </a:t>
            </a:r>
          </a:p>
          <a:p>
            <a:r>
              <a:rPr lang="en-US" dirty="0"/>
              <a:t>               • Other peripherals such as UART, I2C, GPIO, WDT etc. to use the IoT SoC for various connections.</a:t>
            </a: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dirty="0"/>
          </a:p>
          <a:p>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902112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ED7E0-C2DF-BA2E-74C3-85A3ECCB639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8C2276-2F00-007C-5C7E-F149B84B2FAA}"/>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FE4E3ED3-00C5-54B3-A857-B6B70CFB0637}"/>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SYSTEM ON CHIPS (SoC)</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D20E46F7-15AE-BD1E-2B07-6722DF65A810}"/>
              </a:ext>
            </a:extLst>
          </p:cNvPr>
          <p:cNvSpPr txBox="1"/>
          <p:nvPr/>
        </p:nvSpPr>
        <p:spPr>
          <a:xfrm>
            <a:off x="694187" y="2060848"/>
            <a:ext cx="7982251" cy="4247317"/>
          </a:xfrm>
          <a:prstGeom prst="rect">
            <a:avLst/>
          </a:prstGeom>
          <a:noFill/>
        </p:spPr>
        <p:txBody>
          <a:bodyPr wrap="square" rtlCol="0">
            <a:spAutoFit/>
          </a:bodyPr>
          <a:lstStyle/>
          <a:p>
            <a:pPr marL="285750" indent="-285750" algn="just">
              <a:buFont typeface="Arial" panose="020B0604020202020204" pitchFamily="34" charset="0"/>
              <a:buChar char="•"/>
            </a:pPr>
            <a:r>
              <a:rPr lang="en-US" dirty="0"/>
              <a:t>As IoT system on chip supports multiple wireless protocols and RF hardware to support multiple frequency bands, following factors need to be carefully analyzed and to be optimized. </a:t>
            </a:r>
          </a:p>
          <a:p>
            <a:pPr algn="just"/>
            <a:r>
              <a:rPr lang="en-US" dirty="0"/>
              <a:t>                 • Power-consumption</a:t>
            </a:r>
          </a:p>
          <a:p>
            <a:pPr algn="just"/>
            <a:r>
              <a:rPr lang="en-US" dirty="0"/>
              <a:t>                 • Data-throughput </a:t>
            </a:r>
          </a:p>
          <a:p>
            <a:pPr algn="just"/>
            <a:r>
              <a:rPr lang="en-US" dirty="0"/>
              <a:t>                 • Device-size </a:t>
            </a:r>
          </a:p>
          <a:p>
            <a:pPr algn="just"/>
            <a:r>
              <a:rPr lang="en-US" dirty="0"/>
              <a:t>                 • Performance in terms of latency and other factors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Figure depicts one such IoT System on Chip model no. RS9113,which has been designed and developed by </a:t>
            </a:r>
            <a:r>
              <a:rPr lang="en-US" dirty="0" err="1"/>
              <a:t>Redpine</a:t>
            </a:r>
            <a:r>
              <a:rPr lang="en-US" dirty="0"/>
              <a:t> Signals recently. It supports WLAN (802.11n), Bluetooth version 4.0 and Zigbee (802.15.4-2006) in the same chip. Hence the IoT device can be connected with any of the said wireless technology based networks.</a:t>
            </a:r>
          </a:p>
          <a:p>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09112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EE966-BD26-EE9B-27F2-542623A186F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127E752-14B8-ED8A-913C-B5345CF14F74}"/>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4D84617D-ADFD-065F-5E63-5951A8353B3B}"/>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SYSTEM ON CHIPS (SoC)</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BD52FDB7-510A-EA9B-ECA3-5D2A0462FE40}"/>
              </a:ext>
            </a:extLst>
          </p:cNvPr>
          <p:cNvSpPr txBox="1"/>
          <p:nvPr/>
        </p:nvSpPr>
        <p:spPr>
          <a:xfrm>
            <a:off x="694187" y="2060848"/>
            <a:ext cx="7982251" cy="3693319"/>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This IoT SoC (system on chip in IoT) can be used for numerous applications as mentioned below: </a:t>
            </a:r>
          </a:p>
          <a:p>
            <a:pPr algn="just"/>
            <a:r>
              <a:rPr lang="en-US" dirty="0"/>
              <a:t>             • Mobile </a:t>
            </a:r>
          </a:p>
          <a:p>
            <a:pPr algn="just"/>
            <a:r>
              <a:rPr lang="en-US" dirty="0"/>
              <a:t>             • M2M-Communication </a:t>
            </a:r>
          </a:p>
          <a:p>
            <a:pPr algn="just"/>
            <a:r>
              <a:rPr lang="en-US" dirty="0"/>
              <a:t>             • Real time location finding tags </a:t>
            </a:r>
          </a:p>
          <a:p>
            <a:pPr algn="just"/>
            <a:r>
              <a:rPr lang="en-US" dirty="0"/>
              <a:t>             • Thermostats </a:t>
            </a:r>
          </a:p>
          <a:p>
            <a:pPr algn="just"/>
            <a:r>
              <a:rPr lang="en-US" dirty="0"/>
              <a:t>             • Smart meters</a:t>
            </a:r>
          </a:p>
          <a:p>
            <a:pPr algn="just"/>
            <a:r>
              <a:rPr lang="en-US" dirty="0"/>
              <a:t>             • Wireless sensor devices </a:t>
            </a:r>
          </a:p>
          <a:p>
            <a:pPr algn="just"/>
            <a:r>
              <a:rPr lang="en-US" dirty="0"/>
              <a:t>             • Serial to Wi-Fi converter </a:t>
            </a:r>
          </a:p>
          <a:p>
            <a:pPr algn="just"/>
            <a:r>
              <a:rPr lang="en-US" dirty="0"/>
              <a:t>             • Voice Over Wi-Fi compliant phones </a:t>
            </a:r>
          </a:p>
          <a:p>
            <a:pPr algn="just"/>
            <a:r>
              <a:rPr lang="en-US" dirty="0"/>
              <a:t>             • Home automation </a:t>
            </a:r>
          </a:p>
          <a:p>
            <a:pPr algn="just"/>
            <a:r>
              <a:rPr lang="en-US" dirty="0"/>
              <a:t>             • Health care devices and </a:t>
            </a:r>
            <a:r>
              <a:rPr lang="en-US" dirty="0" err="1"/>
              <a:t>equipments</a:t>
            </a:r>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4028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EF138-5DF3-FE65-80B7-75AB45298982}"/>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44D459A-5E2B-BA6C-0705-0FEC910DC14B}"/>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A4CAD128-653D-1C6D-187D-4E7F8B2AAA74}"/>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BUILDING BLOCKS OF IoT</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6EED96A8-AFB6-81C3-0665-6F3CD78ABFAB}"/>
              </a:ext>
            </a:extLst>
          </p:cNvPr>
          <p:cNvSpPr txBox="1"/>
          <p:nvPr/>
        </p:nvSpPr>
        <p:spPr>
          <a:xfrm>
            <a:off x="694187" y="2060848"/>
            <a:ext cx="4741909" cy="4431983"/>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Four things form basic building blocks of the IoT system </a:t>
            </a:r>
          </a:p>
          <a:p>
            <a:pPr algn="just"/>
            <a:endParaRPr lang="en-US" sz="2400" dirty="0"/>
          </a:p>
          <a:p>
            <a:pPr marL="968375" indent="-457200" algn="just">
              <a:buFont typeface="+mj-lt"/>
              <a:buAutoNum type="arabicPeriod"/>
            </a:pPr>
            <a:r>
              <a:rPr lang="en-US" sz="2400" dirty="0"/>
              <a:t>Sensors,</a:t>
            </a:r>
          </a:p>
          <a:p>
            <a:pPr marL="968375" indent="-457200" algn="just">
              <a:buFont typeface="+mj-lt"/>
              <a:buAutoNum type="arabicPeriod"/>
            </a:pPr>
            <a:r>
              <a:rPr lang="en-US" sz="2400" dirty="0"/>
              <a:t>Processors,</a:t>
            </a:r>
          </a:p>
          <a:p>
            <a:pPr marL="968375" indent="-457200" algn="just">
              <a:buFont typeface="+mj-lt"/>
              <a:buAutoNum type="arabicPeriod"/>
            </a:pPr>
            <a:r>
              <a:rPr lang="en-US" sz="2400" dirty="0"/>
              <a:t>Gateways,</a:t>
            </a:r>
          </a:p>
          <a:p>
            <a:pPr marL="968375" indent="-457200" algn="just">
              <a:buFont typeface="+mj-lt"/>
              <a:buAutoNum type="arabicPeriod"/>
            </a:pPr>
            <a:r>
              <a:rPr lang="en-US" sz="2400" dirty="0"/>
              <a:t>Applications. </a:t>
            </a:r>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dirty="0"/>
              <a:t>Each of these nodes has to have its own characteristics in order to form a useful IoT system.</a:t>
            </a:r>
            <a:endParaRPr lang="en-US" dirty="0">
              <a:effectLst/>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endParaRPr lang="en-US" dirty="0">
              <a:effectLst/>
              <a:latin typeface="Calibri" panose="020F0502020204030204" pitchFamily="34" charset="0"/>
              <a:ea typeface="Calibri" panose="020F0502020204030204" pitchFamily="34" charset="0"/>
            </a:endParaRPr>
          </a:p>
        </p:txBody>
      </p:sp>
      <p:pic>
        <p:nvPicPr>
          <p:cNvPr id="3" name="Content Placeholder 3" descr="Diagram&#10;&#10;Description automatically generated">
            <a:extLst>
              <a:ext uri="{FF2B5EF4-FFF2-40B4-BE49-F238E27FC236}">
                <a16:creationId xmlns:a16="http://schemas.microsoft.com/office/drawing/2014/main" id="{E0275F5F-BD95-3C48-D3D2-A1E329BEAD8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59355" y="1745209"/>
            <a:ext cx="3240343" cy="4681285"/>
          </a:xfrm>
          <a:prstGeom prst="rect">
            <a:avLst/>
          </a:prstGeom>
          <a:noFill/>
          <a:ln>
            <a:noFill/>
          </a:ln>
        </p:spPr>
      </p:pic>
    </p:spTree>
    <p:extLst>
      <p:ext uri="{BB962C8B-B14F-4D97-AF65-F5344CB8AC3E}">
        <p14:creationId xmlns:p14="http://schemas.microsoft.com/office/powerpoint/2010/main" val="353169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1A412-A103-3123-25CC-982E57984D2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9F21DD6-6413-4CF4-5E50-BD477A4D6E15}"/>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CCA79759-1842-E85F-04D6-7849A8E96E6C}"/>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Cambria" panose="02040503050406030204" pitchFamily="18" charset="0"/>
                <a:ea typeface="Cambria" panose="02040503050406030204" pitchFamily="18" charset="0"/>
                <a:cs typeface="Times New Roman" pitchFamily="18" charset="0"/>
              </a:rPr>
              <a:t>IoT </a:t>
            </a:r>
            <a:r>
              <a:rPr lang="en-US" sz="2400" b="1" dirty="0">
                <a:latin typeface="Times New Roman" pitchFamily="18" charset="0"/>
                <a:cs typeface="Times New Roman" pitchFamily="18" charset="0"/>
              </a:rPr>
              <a:t>Design Methodology </a:t>
            </a:r>
            <a:endParaRPr lang="en-US" sz="2400" b="1" dirty="0"/>
          </a:p>
        </p:txBody>
      </p:sp>
      <p:sp>
        <p:nvSpPr>
          <p:cNvPr id="7" name="TextBox 6">
            <a:extLst>
              <a:ext uri="{FF2B5EF4-FFF2-40B4-BE49-F238E27FC236}">
                <a16:creationId xmlns:a16="http://schemas.microsoft.com/office/drawing/2014/main" id="{B2FCC13D-58DB-DD85-C180-9A7C7B3584D8}"/>
              </a:ext>
            </a:extLst>
          </p:cNvPr>
          <p:cNvSpPr txBox="1"/>
          <p:nvPr/>
        </p:nvSpPr>
        <p:spPr>
          <a:xfrm>
            <a:off x="694188" y="2060848"/>
            <a:ext cx="7755624" cy="5078313"/>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t>The </a:t>
            </a:r>
            <a:r>
              <a:rPr lang="en-US" sz="2000" b="1" dirty="0"/>
              <a:t>IoT Design Methodology</a:t>
            </a:r>
            <a:r>
              <a:rPr lang="en-US" sz="2000" dirty="0"/>
              <a:t> provides a structured approach to designing, developing, and deploying Internet of Things (IoT) solutions.</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 It ensures that the project is efficient, scalable, secure, and meets the user’s requirements</a:t>
            </a:r>
          </a:p>
          <a:p>
            <a:pPr marL="285750" indent="-285750" algn="just">
              <a:buFont typeface="Arial" panose="020B0604020202020204" pitchFamily="34" charset="0"/>
              <a:buChar char="•"/>
            </a:pPr>
            <a:endParaRPr lang="en-US" sz="2000" dirty="0">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sz="2000" dirty="0">
                <a:effectLst/>
                <a:latin typeface="Calibri" panose="020F0502020204030204" pitchFamily="34" charset="0"/>
                <a:ea typeface="Calibri" panose="020F0502020204030204" pitchFamily="34" charset="0"/>
              </a:rPr>
              <a:t>This method can then be used to plan your own projects and take them to the next level.</a:t>
            </a:r>
          </a:p>
          <a:p>
            <a:pPr marL="285750" indent="-285750" algn="jus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dirty="0"/>
          </a:p>
          <a:p>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608990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1578C-7A0A-5015-3753-1D430278DF66}"/>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7CEBDC5-47D0-BE43-508F-C5DB3F700EFF}"/>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5816FAAD-F924-3E36-8932-CE401C9776AA}"/>
              </a:ext>
            </a:extLst>
          </p:cNvPr>
          <p:cNvSpPr/>
          <p:nvPr/>
        </p:nvSpPr>
        <p:spPr>
          <a:xfrm>
            <a:off x="604298" y="511313"/>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BUILDING BLOCKS OF IoT</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234B23C8-090C-D33F-EB92-5145CB49FDB5}"/>
              </a:ext>
            </a:extLst>
          </p:cNvPr>
          <p:cNvSpPr txBox="1"/>
          <p:nvPr/>
        </p:nvSpPr>
        <p:spPr>
          <a:xfrm>
            <a:off x="589085" y="1268760"/>
            <a:ext cx="8087354" cy="5016758"/>
          </a:xfrm>
          <a:prstGeom prst="rect">
            <a:avLst/>
          </a:prstGeom>
          <a:noFill/>
        </p:spPr>
        <p:txBody>
          <a:bodyPr wrap="square" rtlCol="0">
            <a:spAutoFit/>
          </a:bodyPr>
          <a:lstStyle/>
          <a:p>
            <a:pPr algn="just"/>
            <a:r>
              <a:rPr lang="en-US" sz="2000" b="1" u="sng" dirty="0"/>
              <a:t>Sensors</a:t>
            </a:r>
            <a:r>
              <a:rPr lang="en-US" sz="2000" dirty="0"/>
              <a:t>: </a:t>
            </a:r>
          </a:p>
          <a:p>
            <a:pPr algn="just"/>
            <a:r>
              <a:rPr lang="en-US" sz="2000" dirty="0"/>
              <a:t>          • These form the front end of the IoT devices. These are the so-called “Things” of the system. Their main purpose is to collect data from its surroundings (sensors) or give out data to its surrounding (actuators). </a:t>
            </a:r>
          </a:p>
          <a:p>
            <a:pPr algn="just"/>
            <a:endParaRPr lang="en-US" sz="2000" dirty="0"/>
          </a:p>
          <a:p>
            <a:pPr algn="just"/>
            <a:r>
              <a:rPr lang="en-US" sz="2000" dirty="0"/>
              <a:t>         • These have to be uniquely identifiable devices with a unique IP address so that they can be easily identifiable over a large network. </a:t>
            </a:r>
          </a:p>
          <a:p>
            <a:pPr algn="just"/>
            <a:endParaRPr lang="en-US" sz="2000" dirty="0"/>
          </a:p>
          <a:p>
            <a:pPr algn="just"/>
            <a:r>
              <a:rPr lang="en-US" sz="2000" dirty="0"/>
              <a:t>        • These have to be active in nature which means that they should be able to collect real time data. These can either work on their own (autonomous in nature) or can be made to work by the user depending on their needs (user-controlled). </a:t>
            </a:r>
          </a:p>
          <a:p>
            <a:pPr algn="just"/>
            <a:endParaRPr lang="en-US" sz="2000" dirty="0"/>
          </a:p>
          <a:p>
            <a:pPr algn="just"/>
            <a:r>
              <a:rPr lang="en-US" sz="2000" dirty="0"/>
              <a:t>       • Examples of sensors are gas sensor, water quality sensor, moisture sensor, etc. </a:t>
            </a:r>
            <a:endParaRPr lang="en-US" sz="2000" dirty="0">
              <a:effectLst/>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27585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F801B-2067-3564-7AEE-819A141B283D}"/>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08FD8BD-5C6A-494A-B654-E2BFE71088B7}"/>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4B12C392-7052-38E0-0210-C5A5D9ACA717}"/>
              </a:ext>
            </a:extLst>
          </p:cNvPr>
          <p:cNvSpPr/>
          <p:nvPr/>
        </p:nvSpPr>
        <p:spPr>
          <a:xfrm>
            <a:off x="589085" y="620688"/>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BUILDING BLOCKS OF IoT</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79D3605A-49CF-B05B-D115-3D1D5D22E999}"/>
              </a:ext>
            </a:extLst>
          </p:cNvPr>
          <p:cNvSpPr txBox="1"/>
          <p:nvPr/>
        </p:nvSpPr>
        <p:spPr>
          <a:xfrm>
            <a:off x="589085" y="1700808"/>
            <a:ext cx="8087354" cy="3785652"/>
          </a:xfrm>
          <a:prstGeom prst="rect">
            <a:avLst/>
          </a:prstGeom>
          <a:noFill/>
        </p:spPr>
        <p:txBody>
          <a:bodyPr wrap="square" rtlCol="0">
            <a:spAutoFit/>
          </a:bodyPr>
          <a:lstStyle/>
          <a:p>
            <a:pPr algn="just"/>
            <a:r>
              <a:rPr lang="en-US" sz="2000" b="1" u="sng" dirty="0"/>
              <a:t>Processors</a:t>
            </a:r>
            <a:r>
              <a:rPr lang="en-US" sz="2000" dirty="0"/>
              <a:t>: </a:t>
            </a:r>
          </a:p>
          <a:p>
            <a:pPr algn="just"/>
            <a:r>
              <a:rPr lang="en-US" sz="2000" dirty="0"/>
              <a:t>         • Processors are the brain of the IoT system. Their main function is to process the data captured by the sensors and process them so as to extract the valuable data from the enormous amount of raw data collected. In a word, we can say that it gives intelligence to the data. </a:t>
            </a:r>
          </a:p>
          <a:p>
            <a:pPr algn="just"/>
            <a:endParaRPr lang="en-US" sz="2000" dirty="0"/>
          </a:p>
          <a:p>
            <a:pPr algn="just"/>
            <a:r>
              <a:rPr lang="en-US" sz="2000" dirty="0"/>
              <a:t>        • Processors mostly work on real-time basis and can be easily controlled by applications. These are also responsible for securing the data – that is performing encryption and decryption of data. </a:t>
            </a:r>
          </a:p>
          <a:p>
            <a:pPr algn="just"/>
            <a:endParaRPr lang="en-US" sz="2000" dirty="0"/>
          </a:p>
          <a:p>
            <a:pPr algn="just"/>
            <a:r>
              <a:rPr lang="en-US" sz="2000" dirty="0"/>
              <a:t>        • Embedded hardware devices, microcontroller, etc., are the ones that process the data because they have processors attached to it.</a:t>
            </a:r>
            <a:endParaRPr lang="en-US" sz="20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884450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FE753-9872-1027-C86A-5CF8FA315DA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C0DF58A-5403-C578-FAC7-751CAFDD7780}"/>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FD0A8BF9-AD27-1FB3-86AA-58596D1B3271}"/>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BUILDING BLOCKS OF IoT</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3F6A46E6-FE7A-25FB-A245-F0B44C35BBBE}"/>
              </a:ext>
            </a:extLst>
          </p:cNvPr>
          <p:cNvSpPr txBox="1"/>
          <p:nvPr/>
        </p:nvSpPr>
        <p:spPr>
          <a:xfrm>
            <a:off x="589085" y="1842097"/>
            <a:ext cx="8087354" cy="3785652"/>
          </a:xfrm>
          <a:prstGeom prst="rect">
            <a:avLst/>
          </a:prstGeom>
          <a:noFill/>
        </p:spPr>
        <p:txBody>
          <a:bodyPr wrap="square" rtlCol="0">
            <a:spAutoFit/>
          </a:bodyPr>
          <a:lstStyle/>
          <a:p>
            <a:pPr algn="just"/>
            <a:r>
              <a:rPr lang="en-US" sz="2400" b="1" u="sng" dirty="0"/>
              <a:t>Gateways</a:t>
            </a:r>
            <a:r>
              <a:rPr lang="en-US" sz="2400" dirty="0"/>
              <a:t>: </a:t>
            </a:r>
          </a:p>
          <a:p>
            <a:pPr algn="just"/>
            <a:r>
              <a:rPr lang="en-US" sz="2400" dirty="0"/>
              <a:t>         • Gateways are responsible for routing the processed data and send it to proper locations for its (data) proper utilization. </a:t>
            </a:r>
          </a:p>
          <a:p>
            <a:pPr algn="just"/>
            <a:endParaRPr lang="en-US" sz="2400" dirty="0"/>
          </a:p>
          <a:p>
            <a:pPr algn="just"/>
            <a:r>
              <a:rPr lang="en-US" sz="2400" dirty="0"/>
              <a:t>         • In other words, we can say that gateway helps in to and for communication of the data. It provides network connectivity to the data. Network connectivity is essential for any IoT system to communicate. </a:t>
            </a:r>
          </a:p>
          <a:p>
            <a:pPr algn="just"/>
            <a:endParaRPr lang="en-US" sz="2400" dirty="0"/>
          </a:p>
          <a:p>
            <a:pPr algn="just"/>
            <a:r>
              <a:rPr lang="en-US" sz="2400" dirty="0"/>
              <a:t>        • LAN, WAN, PAN, etc., are examples of network gateways. </a:t>
            </a:r>
            <a:endParaRPr lang="en-US"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143983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4D8FE-5D06-67F3-DD50-BBF3A58105D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E0385AC-CA85-767E-3E06-8C31D6AC4D93}"/>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4FC4C7D5-9B0C-1714-83B0-6B09D7F14FAF}"/>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BUILDING BLOCKS OF IoT</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5A555514-EECC-A7B0-6BCE-FA7E633199BD}"/>
              </a:ext>
            </a:extLst>
          </p:cNvPr>
          <p:cNvSpPr txBox="1"/>
          <p:nvPr/>
        </p:nvSpPr>
        <p:spPr>
          <a:xfrm>
            <a:off x="669981" y="1700808"/>
            <a:ext cx="7982252" cy="4524315"/>
          </a:xfrm>
          <a:prstGeom prst="rect">
            <a:avLst/>
          </a:prstGeom>
          <a:noFill/>
        </p:spPr>
        <p:txBody>
          <a:bodyPr wrap="square" rtlCol="0">
            <a:spAutoFit/>
          </a:bodyPr>
          <a:lstStyle/>
          <a:p>
            <a:pPr algn="just"/>
            <a:r>
              <a:rPr lang="en-US" sz="2400" b="1" u="sng" dirty="0"/>
              <a:t>Applications</a:t>
            </a:r>
            <a:r>
              <a:rPr lang="en-US" sz="2400" dirty="0"/>
              <a:t>: </a:t>
            </a:r>
          </a:p>
          <a:p>
            <a:pPr algn="just"/>
            <a:r>
              <a:rPr lang="en-US" sz="2400" dirty="0"/>
              <a:t>         • Applications form another end of an IoT system. Applications are essential for proper utilization of all the data collected. </a:t>
            </a:r>
          </a:p>
          <a:p>
            <a:pPr algn="just"/>
            <a:endParaRPr lang="en-US" sz="2400" dirty="0"/>
          </a:p>
          <a:p>
            <a:pPr algn="just"/>
            <a:r>
              <a:rPr lang="en-US" sz="2400" dirty="0"/>
              <a:t>        • These cloud-based applications which are responsible for rendering the effective meaning to the data collected. Applications are controlled by users and are a delivery point of particular services. </a:t>
            </a:r>
          </a:p>
          <a:p>
            <a:pPr algn="just"/>
            <a:endParaRPr lang="en-US" sz="2400" dirty="0"/>
          </a:p>
          <a:p>
            <a:pPr algn="just"/>
            <a:r>
              <a:rPr lang="en-US" sz="2400" dirty="0"/>
              <a:t>       • Examples of applications are home automation apps, security systems, industrial control hub, etc. </a:t>
            </a:r>
            <a:endParaRPr lang="en-US"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250479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607C1-277F-146D-73AD-5BA66DBCE2F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923E869-204D-D584-67FA-53872E2C7D55}"/>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B578E6B7-04C2-59BC-4AD7-A4A17DE8D0EA}"/>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ARDUINO</a:t>
            </a:r>
            <a:endParaRPr lang="en-US" sz="2400" b="1" dirty="0">
              <a:latin typeface="Times New Roman" panose="02020603050405020304" pitchFamily="18" charset="0"/>
              <a:cs typeface="Times New Roman" pitchFamily="18" charset="0"/>
            </a:endParaRPr>
          </a:p>
        </p:txBody>
      </p:sp>
      <p:sp>
        <p:nvSpPr>
          <p:cNvPr id="4" name="TextBox 3">
            <a:extLst>
              <a:ext uri="{FF2B5EF4-FFF2-40B4-BE49-F238E27FC236}">
                <a16:creationId xmlns:a16="http://schemas.microsoft.com/office/drawing/2014/main" id="{CE81CEB2-BDD7-46BA-5A6E-9630EB8E1A93}"/>
              </a:ext>
            </a:extLst>
          </p:cNvPr>
          <p:cNvSpPr txBox="1"/>
          <p:nvPr/>
        </p:nvSpPr>
        <p:spPr>
          <a:xfrm>
            <a:off x="647572" y="1628800"/>
            <a:ext cx="8028867" cy="3785652"/>
          </a:xfrm>
          <a:prstGeom prst="rect">
            <a:avLst/>
          </a:prstGeom>
          <a:noFill/>
        </p:spPr>
        <p:txBody>
          <a:bodyPr wrap="square">
            <a:spAutoFit/>
          </a:bodyPr>
          <a:lstStyle/>
          <a:p>
            <a:pPr algn="just"/>
            <a:r>
              <a:rPr lang="en-US" sz="2400" dirty="0">
                <a:solidFill>
                  <a:srgbClr val="000000"/>
                </a:solidFill>
                <a:latin typeface="Calibri" panose="020F0502020204030204" pitchFamily="34" charset="0"/>
              </a:rPr>
              <a:t>Arduino  is  an  open-source  hardware,  software  and  content  platform  with  a  global community.</a:t>
            </a:r>
          </a:p>
          <a:p>
            <a:pPr algn="just"/>
            <a:endParaRPr lang="en-US" sz="2400" dirty="0">
              <a:solidFill>
                <a:srgbClr val="000000"/>
              </a:solidFill>
              <a:latin typeface="Calibri" panose="020F0502020204030204" pitchFamily="34" charset="0"/>
            </a:endParaRPr>
          </a:p>
          <a:p>
            <a:pPr algn="just"/>
            <a:r>
              <a:rPr lang="en-US" sz="2400" dirty="0">
                <a:solidFill>
                  <a:srgbClr val="000000"/>
                </a:solidFill>
                <a:highlight>
                  <a:srgbClr val="FFFF00"/>
                </a:highlight>
                <a:latin typeface="Calibri" panose="020F0502020204030204" pitchFamily="34" charset="0"/>
              </a:rPr>
              <a:t>Arduino is an open-source electronics platform based on easy-to-use hardware and software.</a:t>
            </a:r>
          </a:p>
          <a:p>
            <a:pPr algn="just"/>
            <a:endParaRPr lang="en-US" sz="2400" dirty="0">
              <a:solidFill>
                <a:srgbClr val="000000"/>
              </a:solidFill>
              <a:highlight>
                <a:srgbClr val="FFFF00"/>
              </a:highlight>
              <a:latin typeface="Calibri" panose="020F0502020204030204" pitchFamily="34" charset="0"/>
            </a:endParaRPr>
          </a:p>
          <a:p>
            <a:pPr algn="just"/>
            <a:r>
              <a:rPr lang="en-US" sz="2400" dirty="0">
                <a:solidFill>
                  <a:srgbClr val="000000"/>
                </a:solidFill>
                <a:highlight>
                  <a:srgbClr val="FFFF00"/>
                </a:highlight>
                <a:latin typeface="Calibri" panose="020F0502020204030204" pitchFamily="34" charset="0"/>
              </a:rPr>
              <a:t> </a:t>
            </a:r>
            <a:r>
              <a:rPr lang="en-US" sz="2400" dirty="0">
                <a:solidFill>
                  <a:srgbClr val="000000"/>
                </a:solidFill>
                <a:latin typeface="Calibri" panose="020F0502020204030204" pitchFamily="34" charset="0"/>
              </a:rPr>
              <a:t>Arduino boards are able to read inputs - light on a sensor, a finger on a button, or a Twitter message - and turn it into an output - activating a motor, turning on an LED, publishing something online.</a:t>
            </a:r>
          </a:p>
        </p:txBody>
      </p:sp>
    </p:spTree>
    <p:extLst>
      <p:ext uri="{BB962C8B-B14F-4D97-AF65-F5344CB8AC3E}">
        <p14:creationId xmlns:p14="http://schemas.microsoft.com/office/powerpoint/2010/main" val="3245891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0EE9E-CC0E-A923-3264-E3B7BDA9ACC4}"/>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6C53566-4705-77D7-FEFF-0CE71696C2C5}"/>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584CEB8A-CEE6-6F0F-CB9F-0B683A829895}"/>
              </a:ext>
            </a:extLst>
          </p:cNvPr>
          <p:cNvSpPr/>
          <p:nvPr/>
        </p:nvSpPr>
        <p:spPr>
          <a:xfrm>
            <a:off x="486279" y="632148"/>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AURDINO BOARDS</a:t>
            </a:r>
            <a:endParaRPr lang="en-US" sz="2400" b="1" dirty="0">
              <a:latin typeface="Times New Roman" panose="02020603050405020304" pitchFamily="18" charset="0"/>
              <a:cs typeface="Times New Roman" pitchFamily="18" charset="0"/>
            </a:endParaRPr>
          </a:p>
        </p:txBody>
      </p:sp>
      <p:pic>
        <p:nvPicPr>
          <p:cNvPr id="8" name="Picture 7">
            <a:extLst>
              <a:ext uri="{FF2B5EF4-FFF2-40B4-BE49-F238E27FC236}">
                <a16:creationId xmlns:a16="http://schemas.microsoft.com/office/drawing/2014/main" id="{25CC77D7-EC4D-2448-6857-F1F3BD87DF70}"/>
              </a:ext>
            </a:extLst>
          </p:cNvPr>
          <p:cNvPicPr>
            <a:picLocks noChangeAspect="1"/>
          </p:cNvPicPr>
          <p:nvPr/>
        </p:nvPicPr>
        <p:blipFill>
          <a:blip r:embed="rId2"/>
          <a:stretch>
            <a:fillRect/>
          </a:stretch>
        </p:blipFill>
        <p:spPr>
          <a:xfrm>
            <a:off x="486279" y="1700808"/>
            <a:ext cx="8190160" cy="4752528"/>
          </a:xfrm>
          <a:prstGeom prst="rect">
            <a:avLst/>
          </a:prstGeom>
        </p:spPr>
      </p:pic>
    </p:spTree>
    <p:extLst>
      <p:ext uri="{BB962C8B-B14F-4D97-AF65-F5344CB8AC3E}">
        <p14:creationId xmlns:p14="http://schemas.microsoft.com/office/powerpoint/2010/main" val="816403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E7B9D-E765-099D-3C5D-1ED5DD9CD6E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6F0BE82-5F45-731F-6C15-D250BDA4D919}"/>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9D83AB4B-4DF0-0095-1DB2-306240810265}"/>
              </a:ext>
            </a:extLst>
          </p:cNvPr>
          <p:cNvSpPr/>
          <p:nvPr/>
        </p:nvSpPr>
        <p:spPr>
          <a:xfrm>
            <a:off x="486279" y="620688"/>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POPULAR AURDINO BOARDS</a:t>
            </a:r>
            <a:endParaRPr lang="en-US" sz="2400" b="1" dirty="0">
              <a:latin typeface="Times New Roman" panose="02020603050405020304" pitchFamily="18" charset="0"/>
              <a:cs typeface="Times New Roman" pitchFamily="18" charset="0"/>
            </a:endParaRPr>
          </a:p>
        </p:txBody>
      </p:sp>
      <p:pic>
        <p:nvPicPr>
          <p:cNvPr id="4" name="Picture 3">
            <a:extLst>
              <a:ext uri="{FF2B5EF4-FFF2-40B4-BE49-F238E27FC236}">
                <a16:creationId xmlns:a16="http://schemas.microsoft.com/office/drawing/2014/main" id="{D34AD201-1058-63C7-D5AD-C38755CC55E6}"/>
              </a:ext>
            </a:extLst>
          </p:cNvPr>
          <p:cNvPicPr>
            <a:picLocks noChangeAspect="1"/>
          </p:cNvPicPr>
          <p:nvPr/>
        </p:nvPicPr>
        <p:blipFill>
          <a:blip r:embed="rId2"/>
          <a:stretch>
            <a:fillRect/>
          </a:stretch>
        </p:blipFill>
        <p:spPr>
          <a:xfrm>
            <a:off x="512423" y="1271485"/>
            <a:ext cx="8172400" cy="5109843"/>
          </a:xfrm>
          <a:prstGeom prst="rect">
            <a:avLst/>
          </a:prstGeom>
        </p:spPr>
      </p:pic>
    </p:spTree>
    <p:extLst>
      <p:ext uri="{BB962C8B-B14F-4D97-AF65-F5344CB8AC3E}">
        <p14:creationId xmlns:p14="http://schemas.microsoft.com/office/powerpoint/2010/main" val="1632229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38666-3ED4-3785-1610-6E529D4CBF5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A6F56A9-070A-ECC3-AAD7-ECC4B52856F1}"/>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4E2E3722-0EAE-C2EB-FFBA-1D07734EBD05}"/>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ARDUINO</a:t>
            </a:r>
            <a:endParaRPr lang="en-US" sz="2400" b="1" dirty="0">
              <a:latin typeface="Times New Roman" panose="02020603050405020304" pitchFamily="18" charset="0"/>
              <a:cs typeface="Times New Roman" pitchFamily="18" charset="0"/>
            </a:endParaRPr>
          </a:p>
        </p:txBody>
      </p:sp>
      <p:sp>
        <p:nvSpPr>
          <p:cNvPr id="4" name="TextBox 3">
            <a:extLst>
              <a:ext uri="{FF2B5EF4-FFF2-40B4-BE49-F238E27FC236}">
                <a16:creationId xmlns:a16="http://schemas.microsoft.com/office/drawing/2014/main" id="{5410D266-56E4-81CE-342A-838D5024C775}"/>
              </a:ext>
            </a:extLst>
          </p:cNvPr>
          <p:cNvSpPr txBox="1"/>
          <p:nvPr/>
        </p:nvSpPr>
        <p:spPr>
          <a:xfrm>
            <a:off x="557566" y="1652691"/>
            <a:ext cx="8028867" cy="4431983"/>
          </a:xfrm>
          <a:prstGeom prst="rect">
            <a:avLst/>
          </a:prstGeom>
          <a:noFill/>
        </p:spPr>
        <p:txBody>
          <a:bodyPr wrap="square">
            <a:spAutoFit/>
          </a:bodyPr>
          <a:lstStyle/>
          <a:p>
            <a:pPr algn="just"/>
            <a:r>
              <a:rPr lang="en-US" sz="2400" dirty="0">
                <a:solidFill>
                  <a:srgbClr val="000000"/>
                </a:solidFill>
                <a:latin typeface="Calibri" panose="020F0502020204030204" pitchFamily="34" charset="0"/>
              </a:rPr>
              <a:t>Basic, </a:t>
            </a:r>
            <a:r>
              <a:rPr lang="en-US" sz="2400" b="0" i="0" dirty="0">
                <a:solidFill>
                  <a:srgbClr val="121212"/>
                </a:solidFill>
                <a:effectLst/>
                <a:latin typeface="Lato" panose="020F0502020204030203" pitchFamily="34" charset="0"/>
              </a:rPr>
              <a:t>most boards have either </a:t>
            </a:r>
            <a:r>
              <a:rPr lang="en-US" sz="2400" b="1" i="0" dirty="0">
                <a:solidFill>
                  <a:srgbClr val="121212"/>
                </a:solidFill>
                <a:effectLst/>
                <a:latin typeface="Lato" panose="020F0502020204030203" pitchFamily="34" charset="0"/>
              </a:rPr>
              <a:t>slow clock speed</a:t>
            </a:r>
            <a:r>
              <a:rPr lang="en-US" sz="2400" b="0" i="0" dirty="0">
                <a:solidFill>
                  <a:srgbClr val="121212"/>
                </a:solidFill>
                <a:effectLst/>
                <a:latin typeface="Lato" panose="020F0502020204030203" pitchFamily="34" charset="0"/>
              </a:rPr>
              <a:t> or a </a:t>
            </a:r>
            <a:r>
              <a:rPr lang="en-US" sz="2400" b="1" i="0" dirty="0">
                <a:solidFill>
                  <a:srgbClr val="121212"/>
                </a:solidFill>
                <a:effectLst/>
                <a:latin typeface="Lato" panose="020F0502020204030203" pitchFamily="34" charset="0"/>
              </a:rPr>
              <a:t>limited number of I/O ports</a:t>
            </a:r>
            <a:r>
              <a:rPr lang="en-US" sz="2400" b="0" i="0" dirty="0">
                <a:solidFill>
                  <a:srgbClr val="121212"/>
                </a:solidFill>
                <a:effectLst/>
                <a:latin typeface="Lato" panose="020F0502020204030203" pitchFamily="34" charset="0"/>
              </a:rPr>
              <a:t>. All these boards are powered by 8-bit microcontrollers. </a:t>
            </a:r>
          </a:p>
          <a:p>
            <a:pPr algn="just"/>
            <a:endParaRPr lang="en-US" sz="2400" dirty="0">
              <a:solidFill>
                <a:srgbClr val="121212"/>
              </a:solidFill>
              <a:highlight>
                <a:srgbClr val="FFFF00"/>
              </a:highlight>
              <a:latin typeface="Lato" panose="020F0502020204030203" pitchFamily="34" charset="0"/>
            </a:endParaRPr>
          </a:p>
          <a:p>
            <a:pPr algn="just"/>
            <a:r>
              <a:rPr lang="en-US" sz="2400" dirty="0">
                <a:highlight>
                  <a:srgbClr val="FFFF00"/>
                </a:highlight>
                <a:latin typeface="+mj-lt"/>
              </a:rPr>
              <a:t>Arduino Uno </a:t>
            </a:r>
            <a:r>
              <a:rPr lang="en-US" sz="2400" dirty="0">
                <a:latin typeface="+mj-lt"/>
              </a:rPr>
              <a:t>is </a:t>
            </a:r>
            <a:r>
              <a:rPr lang="en-US" sz="2400" b="0" i="0" dirty="0">
                <a:solidFill>
                  <a:srgbClr val="121212"/>
                </a:solidFill>
                <a:effectLst/>
                <a:latin typeface="Lato" panose="020F0502020204030203" pitchFamily="34" charset="0"/>
              </a:rPr>
              <a:t>the most popular and widely used development board. It is powered by an </a:t>
            </a:r>
            <a:r>
              <a:rPr lang="en-US" sz="2400" b="1" i="0" dirty="0">
                <a:solidFill>
                  <a:srgbClr val="121212"/>
                </a:solidFill>
                <a:effectLst/>
                <a:latin typeface="Lato" panose="020F0502020204030203" pitchFamily="34" charset="0"/>
              </a:rPr>
              <a:t>ATMega328P microcontroller</a:t>
            </a:r>
            <a:r>
              <a:rPr lang="en-US" sz="2400" b="0" i="0" dirty="0">
                <a:solidFill>
                  <a:srgbClr val="121212"/>
                </a:solidFill>
                <a:effectLst/>
                <a:latin typeface="Lato" panose="020F0502020204030203" pitchFamily="34" charset="0"/>
              </a:rPr>
              <a:t>. </a:t>
            </a:r>
          </a:p>
          <a:p>
            <a:pPr algn="just"/>
            <a:endParaRPr lang="en-US" sz="2400" dirty="0">
              <a:solidFill>
                <a:srgbClr val="121212"/>
              </a:solidFill>
              <a:latin typeface="Lato" panose="020F0502020204030203" pitchFamily="34" charset="0"/>
            </a:endParaRPr>
          </a:p>
          <a:p>
            <a:pPr algn="just"/>
            <a:r>
              <a:rPr lang="en-US" sz="2400" b="0" i="0" dirty="0">
                <a:solidFill>
                  <a:srgbClr val="121212"/>
                </a:solidFill>
                <a:effectLst/>
                <a:latin typeface="Lato" panose="020F0502020204030203" pitchFamily="34" charset="0"/>
              </a:rPr>
              <a:t>It is cheap, easy to learn and use, and also a variety of premade modules are available for this which makes it easier for developing new projects or prototypes.</a:t>
            </a:r>
            <a:endParaRPr lang="en-US" sz="2400" dirty="0">
              <a:solidFill>
                <a:srgbClr val="121212"/>
              </a:solidFill>
              <a:latin typeface="Lato" panose="020F0502020204030203" pitchFamily="34" charset="0"/>
            </a:endParaRPr>
          </a:p>
          <a:p>
            <a:endParaRPr lang="en-US" dirty="0">
              <a:solidFill>
                <a:srgbClr val="121212"/>
              </a:solidFill>
              <a:latin typeface="Lato" panose="020F0502020204030203" pitchFamily="34" charset="0"/>
            </a:endParaRPr>
          </a:p>
        </p:txBody>
      </p:sp>
    </p:spTree>
    <p:extLst>
      <p:ext uri="{BB962C8B-B14F-4D97-AF65-F5344CB8AC3E}">
        <p14:creationId xmlns:p14="http://schemas.microsoft.com/office/powerpoint/2010/main" val="1020828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B010A-7FB9-0D1E-46BF-55A253DB65F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0EDA01F-1882-A143-DBCD-B7374D8C37D8}"/>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90CE5BBB-EAB9-8F88-643F-753E6EF8C6BD}"/>
              </a:ext>
            </a:extLst>
          </p:cNvPr>
          <p:cNvSpPr/>
          <p:nvPr/>
        </p:nvSpPr>
        <p:spPr>
          <a:xfrm>
            <a:off x="467561" y="511313"/>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AURDINO UNO R3/ Example1</a:t>
            </a:r>
            <a:endParaRPr lang="en-US" sz="2400" b="1" dirty="0">
              <a:latin typeface="Times New Roman" panose="02020603050405020304" pitchFamily="18" charset="0"/>
              <a:cs typeface="Times New Roman" pitchFamily="18" charset="0"/>
            </a:endParaRPr>
          </a:p>
        </p:txBody>
      </p:sp>
      <p:pic>
        <p:nvPicPr>
          <p:cNvPr id="4" name="Picture 3">
            <a:extLst>
              <a:ext uri="{FF2B5EF4-FFF2-40B4-BE49-F238E27FC236}">
                <a16:creationId xmlns:a16="http://schemas.microsoft.com/office/drawing/2014/main" id="{DB6794BB-9F28-C620-2A75-E36CED38C4A0}"/>
              </a:ext>
            </a:extLst>
          </p:cNvPr>
          <p:cNvPicPr>
            <a:picLocks noChangeAspect="1"/>
          </p:cNvPicPr>
          <p:nvPr/>
        </p:nvPicPr>
        <p:blipFill>
          <a:blip r:embed="rId2"/>
          <a:stretch>
            <a:fillRect/>
          </a:stretch>
        </p:blipFill>
        <p:spPr>
          <a:xfrm rot="5400000">
            <a:off x="270204" y="1287442"/>
            <a:ext cx="5291226" cy="5040561"/>
          </a:xfrm>
          <a:prstGeom prst="rect">
            <a:avLst/>
          </a:prstGeom>
        </p:spPr>
      </p:pic>
      <p:sp>
        <p:nvSpPr>
          <p:cNvPr id="6" name="TextBox 5">
            <a:extLst>
              <a:ext uri="{FF2B5EF4-FFF2-40B4-BE49-F238E27FC236}">
                <a16:creationId xmlns:a16="http://schemas.microsoft.com/office/drawing/2014/main" id="{89CC7F50-E069-4F25-42C3-5E0F4551EB65}"/>
              </a:ext>
            </a:extLst>
          </p:cNvPr>
          <p:cNvSpPr txBox="1"/>
          <p:nvPr/>
        </p:nvSpPr>
        <p:spPr>
          <a:xfrm>
            <a:off x="5424514" y="2068784"/>
            <a:ext cx="3312351" cy="3477875"/>
          </a:xfrm>
          <a:prstGeom prst="rect">
            <a:avLst/>
          </a:prstGeom>
          <a:noFill/>
        </p:spPr>
        <p:txBody>
          <a:bodyPr wrap="square" rtlCol="0">
            <a:spAutoFit/>
          </a:bodyPr>
          <a:lstStyle/>
          <a:p>
            <a:r>
              <a:rPr lang="en-US" sz="2000" dirty="0">
                <a:solidFill>
                  <a:srgbClr val="000000"/>
                </a:solidFill>
                <a:latin typeface="Calibri" panose="020F0502020204030204" pitchFamily="34" charset="0"/>
              </a:rPr>
              <a:t>Arduino UNO is a microcontroller board based on the ATmega328P.</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14 digital input/output pins (of which 6 can be used as PWM outputs), 6 analog inputs, a 16 MHz ceramic resonator, a USB connection, a power jack, an ICSP header and a reset button.</a:t>
            </a:r>
          </a:p>
        </p:txBody>
      </p:sp>
    </p:spTree>
    <p:extLst>
      <p:ext uri="{BB962C8B-B14F-4D97-AF65-F5344CB8AC3E}">
        <p14:creationId xmlns:p14="http://schemas.microsoft.com/office/powerpoint/2010/main" val="2407595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78453-F153-4B44-30F4-C4A0D073E79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88CCA3E-CCFF-B7BC-4573-4AE2A1687641}"/>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6" name="TextBox 5">
            <a:extLst>
              <a:ext uri="{FF2B5EF4-FFF2-40B4-BE49-F238E27FC236}">
                <a16:creationId xmlns:a16="http://schemas.microsoft.com/office/drawing/2014/main" id="{2BB0EBBD-2EB7-B692-8EF0-F13F77C24265}"/>
              </a:ext>
            </a:extLst>
          </p:cNvPr>
          <p:cNvSpPr txBox="1"/>
          <p:nvPr/>
        </p:nvSpPr>
        <p:spPr>
          <a:xfrm>
            <a:off x="480633" y="1166842"/>
            <a:ext cx="8208878" cy="4524315"/>
          </a:xfrm>
          <a:prstGeom prst="rect">
            <a:avLst/>
          </a:prstGeom>
          <a:noFill/>
        </p:spPr>
        <p:txBody>
          <a:bodyPr wrap="square" rtlCol="0">
            <a:spAutoFit/>
          </a:bodyPr>
          <a:lstStyle/>
          <a:p>
            <a:pPr algn="ctr">
              <a:buNone/>
            </a:pPr>
            <a:r>
              <a:rPr lang="en-US" sz="2400" b="1" dirty="0">
                <a:solidFill>
                  <a:srgbClr val="FF0000"/>
                </a:solidFill>
              </a:rPr>
              <a:t>Power USB</a:t>
            </a:r>
            <a:endParaRPr lang="en-IN" sz="2400" dirty="0">
              <a:solidFill>
                <a:srgbClr val="FF0000"/>
              </a:solidFill>
            </a:endParaRPr>
          </a:p>
          <a:p>
            <a:r>
              <a:rPr lang="en-US" sz="2400" dirty="0"/>
              <a:t>Arduino board can be powered by using the USB cable from your computer. All you need to do is connect the USB cable to the USB connection</a:t>
            </a:r>
          </a:p>
          <a:p>
            <a:pPr algn="ctr">
              <a:buNone/>
            </a:pPr>
            <a:r>
              <a:rPr lang="en-US" sz="2400" b="1" dirty="0">
                <a:solidFill>
                  <a:srgbClr val="FF0000"/>
                </a:solidFill>
              </a:rPr>
              <a:t>Power (Barrel Jack)</a:t>
            </a:r>
            <a:endParaRPr lang="en-IN" sz="2400" dirty="0">
              <a:solidFill>
                <a:srgbClr val="FF0000"/>
              </a:solidFill>
            </a:endParaRPr>
          </a:p>
          <a:p>
            <a:r>
              <a:rPr lang="en-US" sz="2400" dirty="0"/>
              <a:t>Arduino boards can be powered directly from the AC mains power supply by connecting it to the Barrel Jack.</a:t>
            </a:r>
          </a:p>
          <a:p>
            <a:endParaRPr lang="en-IN" sz="2400" dirty="0"/>
          </a:p>
          <a:p>
            <a:pPr algn="ctr"/>
            <a:r>
              <a:rPr lang="en-US" sz="2400" b="1" dirty="0">
                <a:solidFill>
                  <a:srgbClr val="FF0000"/>
                </a:solidFill>
              </a:rPr>
              <a:t>Voltage Regulator</a:t>
            </a:r>
            <a:endParaRPr lang="en-IN" sz="2400" dirty="0">
              <a:solidFill>
                <a:srgbClr val="FF0000"/>
              </a:solidFill>
            </a:endParaRPr>
          </a:p>
          <a:p>
            <a:r>
              <a:rPr lang="en-US" sz="2400" dirty="0"/>
              <a:t>The function of the voltage regulator is to control the voltage given to the Arduino board and stabilize the DC voltages used by the processor and other elements.</a:t>
            </a:r>
            <a:endParaRPr lang="en-IN" sz="2400" dirty="0"/>
          </a:p>
        </p:txBody>
      </p:sp>
      <p:sp>
        <p:nvSpPr>
          <p:cNvPr id="3" name="Rectangle: Rounded Corners 2">
            <a:extLst>
              <a:ext uri="{FF2B5EF4-FFF2-40B4-BE49-F238E27FC236}">
                <a16:creationId xmlns:a16="http://schemas.microsoft.com/office/drawing/2014/main" id="{02116A12-3D28-C417-F478-8F480F970977}"/>
              </a:ext>
            </a:extLst>
          </p:cNvPr>
          <p:cNvSpPr/>
          <p:nvPr/>
        </p:nvSpPr>
        <p:spPr>
          <a:xfrm>
            <a:off x="467561" y="511313"/>
            <a:ext cx="6871468" cy="325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AURDINO UNO R3 BOARDS</a:t>
            </a:r>
            <a:endParaRPr lang="en-US" sz="24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3276201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B3C27-71A2-C8A8-F683-D9EE2D1E65A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BFA0827-0A14-4885-6B34-C25C893EF2E2}"/>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B6929D56-477C-25F0-E2D0-19E8ED5E02EF}"/>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Cambria" panose="02040503050406030204" pitchFamily="18" charset="0"/>
                <a:ea typeface="Cambria" panose="02040503050406030204" pitchFamily="18" charset="0"/>
                <a:cs typeface="Times New Roman" pitchFamily="18" charset="0"/>
              </a:rPr>
              <a:t>IoT </a:t>
            </a:r>
            <a:r>
              <a:rPr lang="en-US" sz="2400" b="1" dirty="0">
                <a:latin typeface="Times New Roman" pitchFamily="18" charset="0"/>
                <a:cs typeface="Times New Roman" pitchFamily="18" charset="0"/>
              </a:rPr>
              <a:t>Design Methodology </a:t>
            </a:r>
            <a:endParaRPr lang="en-US" sz="2400" b="1" dirty="0"/>
          </a:p>
        </p:txBody>
      </p:sp>
      <p:sp>
        <p:nvSpPr>
          <p:cNvPr id="7" name="TextBox 6">
            <a:extLst>
              <a:ext uri="{FF2B5EF4-FFF2-40B4-BE49-F238E27FC236}">
                <a16:creationId xmlns:a16="http://schemas.microsoft.com/office/drawing/2014/main" id="{58A7E75C-A113-2840-6F2C-37BD9F65C183}"/>
              </a:ext>
            </a:extLst>
          </p:cNvPr>
          <p:cNvSpPr txBox="1"/>
          <p:nvPr/>
        </p:nvSpPr>
        <p:spPr>
          <a:xfrm>
            <a:off x="694188" y="2060848"/>
            <a:ext cx="7755624" cy="2031325"/>
          </a:xfrm>
          <a:prstGeom prst="rect">
            <a:avLst/>
          </a:prstGeom>
          <a:noFill/>
        </p:spPr>
        <p:txBody>
          <a:bodyPr wrap="square" rtlCol="0">
            <a:spAutoFit/>
          </a:bodyPr>
          <a:lstStyle/>
          <a:p>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dirty="0"/>
          </a:p>
          <a:p>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pic>
        <p:nvPicPr>
          <p:cNvPr id="3" name="image47.jpeg">
            <a:extLst>
              <a:ext uri="{FF2B5EF4-FFF2-40B4-BE49-F238E27FC236}">
                <a16:creationId xmlns:a16="http://schemas.microsoft.com/office/drawing/2014/main" id="{FEE58C5F-76CB-13C4-D3F5-A3692B1A6A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744" y="1628800"/>
            <a:ext cx="6637568"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156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0D851A-9572-4DAD-E0CC-BE6EFA9DF0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76672"/>
            <a:ext cx="6048672" cy="5904656"/>
          </a:xfrm>
          <a:prstGeom prst="rect">
            <a:avLst/>
          </a:prstGeom>
        </p:spPr>
      </p:pic>
      <p:sp>
        <p:nvSpPr>
          <p:cNvPr id="4" name="Rectangle: Rounded Corners 3">
            <a:extLst>
              <a:ext uri="{FF2B5EF4-FFF2-40B4-BE49-F238E27FC236}">
                <a16:creationId xmlns:a16="http://schemas.microsoft.com/office/drawing/2014/main" id="{2C74DAA6-7801-0E96-60AC-0BB177B75CA9}"/>
              </a:ext>
            </a:extLst>
          </p:cNvPr>
          <p:cNvSpPr/>
          <p:nvPr/>
        </p:nvSpPr>
        <p:spPr>
          <a:xfrm>
            <a:off x="6300192" y="3573016"/>
            <a:ext cx="2376264" cy="158417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b="1" dirty="0">
                <a:latin typeface="Times New Roman" panose="02020603050405020304" pitchFamily="18" charset="0"/>
                <a:cs typeface="Times New Roman" panose="02020603050405020304" pitchFamily="18" charset="0"/>
              </a:rPr>
              <a:t>AURDINO UNO R3 BOARDS-PIN OUT DIAGRAM</a:t>
            </a:r>
            <a:endParaRPr lang="en-US" b="1" dirty="0">
              <a:latin typeface="Times New Roman" panose="02020603050405020304" pitchFamily="18" charset="0"/>
              <a:cs typeface="Times New Roman" pitchFamily="18" charset="0"/>
            </a:endParaRPr>
          </a:p>
        </p:txBody>
      </p:sp>
      <p:sp>
        <p:nvSpPr>
          <p:cNvPr id="5" name="Rectangle: Rounded Corners 4">
            <a:extLst>
              <a:ext uri="{FF2B5EF4-FFF2-40B4-BE49-F238E27FC236}">
                <a16:creationId xmlns:a16="http://schemas.microsoft.com/office/drawing/2014/main" id="{FD10F265-2C25-0348-68AD-7BBBFCEFC9B9}"/>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Tree>
    <p:extLst>
      <p:ext uri="{BB962C8B-B14F-4D97-AF65-F5344CB8AC3E}">
        <p14:creationId xmlns:p14="http://schemas.microsoft.com/office/powerpoint/2010/main" val="671878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985114A-4AD0-B3AF-09E2-327218DA17C6}"/>
              </a:ext>
            </a:extLst>
          </p:cNvPr>
          <p:cNvSpPr/>
          <p:nvPr/>
        </p:nvSpPr>
        <p:spPr>
          <a:xfrm>
            <a:off x="467561" y="511313"/>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AURDINO UNO/ Example2</a:t>
            </a:r>
            <a:endParaRPr lang="en-US" sz="2400" b="1" dirty="0">
              <a:latin typeface="Times New Roman" panose="02020603050405020304" pitchFamily="18" charset="0"/>
              <a:cs typeface="Times New Roman" pitchFamily="18" charset="0"/>
            </a:endParaRPr>
          </a:p>
        </p:txBody>
      </p:sp>
      <p:pic>
        <p:nvPicPr>
          <p:cNvPr id="3" name="image60.jpeg" descr="Board Description">
            <a:extLst>
              <a:ext uri="{FF2B5EF4-FFF2-40B4-BE49-F238E27FC236}">
                <a16:creationId xmlns:a16="http://schemas.microsoft.com/office/drawing/2014/main" id="{27EC2C24-0A37-A6AD-E30F-819474BC88D0}"/>
              </a:ext>
            </a:extLst>
          </p:cNvPr>
          <p:cNvPicPr>
            <a:picLocks noChangeAspect="1" noChangeArrowheads="1"/>
          </p:cNvPicPr>
          <p:nvPr/>
        </p:nvPicPr>
        <p:blipFill>
          <a:blip r:embed="rId2"/>
          <a:srcRect/>
          <a:stretch>
            <a:fillRect/>
          </a:stretch>
        </p:blipFill>
        <p:spPr bwMode="auto">
          <a:xfrm rot="5400000">
            <a:off x="35496" y="1628802"/>
            <a:ext cx="5616623" cy="4896544"/>
          </a:xfrm>
          <a:prstGeom prst="rect">
            <a:avLst/>
          </a:prstGeom>
          <a:noFill/>
          <a:ln w="9525">
            <a:noFill/>
            <a:miter lim="800000"/>
            <a:headEnd/>
            <a:tailEnd/>
          </a:ln>
        </p:spPr>
      </p:pic>
      <p:sp>
        <p:nvSpPr>
          <p:cNvPr id="5" name="TextBox 4">
            <a:extLst>
              <a:ext uri="{FF2B5EF4-FFF2-40B4-BE49-F238E27FC236}">
                <a16:creationId xmlns:a16="http://schemas.microsoft.com/office/drawing/2014/main" id="{75EA6B16-3CA4-4CF5-9B5E-66FAD7017C03}"/>
              </a:ext>
            </a:extLst>
          </p:cNvPr>
          <p:cNvSpPr txBox="1"/>
          <p:nvPr/>
        </p:nvSpPr>
        <p:spPr>
          <a:xfrm>
            <a:off x="5267548" y="1484784"/>
            <a:ext cx="3456385" cy="5016758"/>
          </a:xfrm>
          <a:prstGeom prst="rect">
            <a:avLst/>
          </a:prstGeom>
          <a:noFill/>
        </p:spPr>
        <p:txBody>
          <a:bodyPr wrap="square">
            <a:spAutoFit/>
          </a:bodyPr>
          <a:lstStyle/>
          <a:p>
            <a:pPr marL="342900" indent="-342900" fontAlgn="base">
              <a:spcBef>
                <a:spcPct val="0"/>
              </a:spcBef>
              <a:spcAft>
                <a:spcPct val="0"/>
              </a:spcAft>
              <a:buClr>
                <a:srgbClr val="C00000"/>
              </a:buClr>
              <a:buFont typeface="Wingdings" pitchFamily="2" charset="2"/>
              <a:buChar char="Ø"/>
            </a:pPr>
            <a:r>
              <a:rPr kumimoji="0" lang="en-US" sz="2000" b="1" i="0" u="none" strike="noStrike" cap="none" normalizeH="0" baseline="0" dirty="0">
                <a:ln>
                  <a:noFill/>
                </a:ln>
                <a:solidFill>
                  <a:srgbClr val="002060"/>
                </a:solidFill>
                <a:effectLst/>
                <a:latin typeface="Arial" pitchFamily="34" charset="0"/>
                <a:ea typeface="Calibri" pitchFamily="34" charset="0"/>
                <a:cs typeface="Arial" pitchFamily="34" charset="0"/>
              </a:rPr>
              <a:t>1	POWER USB</a:t>
            </a:r>
          </a:p>
          <a:p>
            <a:pPr marL="342900" indent="-342900" fontAlgn="base">
              <a:spcBef>
                <a:spcPct val="0"/>
              </a:spcBef>
              <a:spcAft>
                <a:spcPct val="0"/>
              </a:spcAft>
              <a:buClr>
                <a:srgbClr val="C00000"/>
              </a:buClr>
              <a:buFont typeface="Wingdings" pitchFamily="2" charset="2"/>
              <a:buChar char="Ø"/>
            </a:pPr>
            <a:r>
              <a:rPr lang="en-US" sz="2000" b="1" dirty="0">
                <a:solidFill>
                  <a:srgbClr val="002060"/>
                </a:solidFill>
              </a:rPr>
              <a:t>2	POWER (BARREL JACK)</a:t>
            </a:r>
          </a:p>
          <a:p>
            <a:pPr marL="342900" indent="-342900" fontAlgn="base">
              <a:spcBef>
                <a:spcPct val="0"/>
              </a:spcBef>
              <a:spcAft>
                <a:spcPct val="0"/>
              </a:spcAft>
              <a:buClr>
                <a:srgbClr val="C00000"/>
              </a:buClr>
              <a:buFont typeface="Wingdings" pitchFamily="2" charset="2"/>
              <a:buChar char="Ø"/>
            </a:pPr>
            <a:r>
              <a:rPr lang="en-US" sz="2000" b="1" dirty="0">
                <a:solidFill>
                  <a:srgbClr val="002060"/>
                </a:solidFill>
              </a:rPr>
              <a:t>3	VOLTAGE REGULATOR </a:t>
            </a:r>
          </a:p>
          <a:p>
            <a:pPr marL="342900" indent="-342900" fontAlgn="base">
              <a:spcBef>
                <a:spcPct val="0"/>
              </a:spcBef>
              <a:spcAft>
                <a:spcPct val="0"/>
              </a:spcAft>
              <a:buClr>
                <a:srgbClr val="C00000"/>
              </a:buClr>
              <a:buFont typeface="Wingdings" pitchFamily="2" charset="2"/>
              <a:buChar char="Ø"/>
            </a:pPr>
            <a:r>
              <a:rPr lang="en-US" sz="2000" b="1" dirty="0">
                <a:solidFill>
                  <a:srgbClr val="002060"/>
                </a:solidFill>
              </a:rPr>
              <a:t>4	CRYSTAL OSCILLATOR</a:t>
            </a:r>
          </a:p>
          <a:p>
            <a:pPr marL="342900" indent="-342900" fontAlgn="base">
              <a:spcBef>
                <a:spcPct val="0"/>
              </a:spcBef>
              <a:spcAft>
                <a:spcPct val="0"/>
              </a:spcAft>
              <a:buClr>
                <a:srgbClr val="C00000"/>
              </a:buClr>
              <a:buFont typeface="Wingdings" pitchFamily="2" charset="2"/>
              <a:buChar char="Ø"/>
            </a:pPr>
            <a:r>
              <a:rPr lang="en-US" sz="2000" b="1" dirty="0">
                <a:solidFill>
                  <a:srgbClr val="002060"/>
                </a:solidFill>
              </a:rPr>
              <a:t>5	Arduino Reset</a:t>
            </a:r>
            <a:endParaRPr lang="en-IN" sz="2000" b="1" dirty="0">
              <a:solidFill>
                <a:srgbClr val="002060"/>
              </a:solidFill>
            </a:endParaRPr>
          </a:p>
          <a:p>
            <a:pPr marL="342900" indent="-342900" fontAlgn="base">
              <a:spcBef>
                <a:spcPct val="0"/>
              </a:spcBef>
              <a:spcAft>
                <a:spcPct val="0"/>
              </a:spcAft>
              <a:buClr>
                <a:srgbClr val="C00000"/>
              </a:buClr>
              <a:buFont typeface="Wingdings" pitchFamily="2" charset="2"/>
              <a:buChar char="Ø"/>
            </a:pPr>
            <a:r>
              <a:rPr lang="en-IN" sz="2000" b="1" dirty="0">
                <a:solidFill>
                  <a:srgbClr val="002060"/>
                </a:solidFill>
              </a:rPr>
              <a:t>6,7,8,9 </a:t>
            </a:r>
            <a:r>
              <a:rPr lang="en-US" sz="2000" b="1" dirty="0">
                <a:solidFill>
                  <a:srgbClr val="002060"/>
                </a:solidFill>
              </a:rPr>
              <a:t>Pins (3.3, 5, GND, Vin)</a:t>
            </a:r>
          </a:p>
          <a:p>
            <a:pPr marL="342900" indent="-342900" fontAlgn="base">
              <a:spcBef>
                <a:spcPct val="0"/>
              </a:spcBef>
              <a:spcAft>
                <a:spcPct val="0"/>
              </a:spcAft>
              <a:buClr>
                <a:srgbClr val="C00000"/>
              </a:buClr>
              <a:buFont typeface="Wingdings" pitchFamily="2" charset="2"/>
              <a:buChar char="Ø"/>
            </a:pPr>
            <a:r>
              <a:rPr lang="en-US" sz="2000" b="1" dirty="0">
                <a:solidFill>
                  <a:srgbClr val="002060"/>
                </a:solidFill>
              </a:rPr>
              <a:t>10	 Analog pins</a:t>
            </a:r>
            <a:endParaRPr lang="en-IN" sz="2000" b="1" dirty="0">
              <a:solidFill>
                <a:srgbClr val="002060"/>
              </a:solidFill>
            </a:endParaRPr>
          </a:p>
          <a:p>
            <a:pPr marL="342900" indent="-342900" fontAlgn="base">
              <a:spcBef>
                <a:spcPct val="0"/>
              </a:spcBef>
              <a:spcAft>
                <a:spcPct val="0"/>
              </a:spcAft>
              <a:buClr>
                <a:srgbClr val="C00000"/>
              </a:buClr>
              <a:buFont typeface="Wingdings" pitchFamily="2" charset="2"/>
              <a:buChar char="Ø"/>
            </a:pPr>
            <a:r>
              <a:rPr lang="en-US" sz="2000" b="1" dirty="0">
                <a:solidFill>
                  <a:srgbClr val="002060"/>
                </a:solidFill>
              </a:rPr>
              <a:t>11	 Main microcontroller</a:t>
            </a:r>
            <a:endParaRPr lang="en-IN" sz="2000" b="1" dirty="0">
              <a:solidFill>
                <a:srgbClr val="002060"/>
              </a:solidFill>
            </a:endParaRPr>
          </a:p>
          <a:p>
            <a:pPr marL="342900" indent="-342900" fontAlgn="base">
              <a:spcBef>
                <a:spcPct val="0"/>
              </a:spcBef>
              <a:spcAft>
                <a:spcPct val="0"/>
              </a:spcAft>
              <a:buClr>
                <a:srgbClr val="C00000"/>
              </a:buClr>
              <a:buFont typeface="Wingdings" pitchFamily="2" charset="2"/>
              <a:buChar char="Ø"/>
            </a:pPr>
            <a:r>
              <a:rPr lang="en-US" sz="2000" b="1" dirty="0">
                <a:solidFill>
                  <a:srgbClr val="002060"/>
                </a:solidFill>
              </a:rPr>
              <a:t>12	ICSP pin</a:t>
            </a:r>
          </a:p>
          <a:p>
            <a:pPr marL="342900" indent="-342900" fontAlgn="base">
              <a:spcBef>
                <a:spcPct val="0"/>
              </a:spcBef>
              <a:spcAft>
                <a:spcPct val="0"/>
              </a:spcAft>
              <a:buClr>
                <a:srgbClr val="C00000"/>
              </a:buClr>
              <a:buFont typeface="Wingdings" pitchFamily="2" charset="2"/>
              <a:buChar char="Ø"/>
            </a:pPr>
            <a:r>
              <a:rPr lang="en-US" sz="2000" b="1" dirty="0">
                <a:solidFill>
                  <a:srgbClr val="002060"/>
                </a:solidFill>
              </a:rPr>
              <a:t>13	 Power LED</a:t>
            </a:r>
          </a:p>
          <a:p>
            <a:pPr marL="342900" indent="-342900" fontAlgn="base">
              <a:spcBef>
                <a:spcPct val="0"/>
              </a:spcBef>
              <a:spcAft>
                <a:spcPct val="0"/>
              </a:spcAft>
              <a:buClr>
                <a:srgbClr val="C00000"/>
              </a:buClr>
            </a:pPr>
            <a:r>
              <a:rPr lang="en-US" sz="2000" b="1" dirty="0">
                <a:solidFill>
                  <a:srgbClr val="002060"/>
                </a:solidFill>
              </a:rPr>
              <a:t>		 indicator</a:t>
            </a:r>
          </a:p>
          <a:p>
            <a:pPr marL="342900" indent="-342900" fontAlgn="base">
              <a:spcBef>
                <a:spcPct val="0"/>
              </a:spcBef>
              <a:spcAft>
                <a:spcPct val="0"/>
              </a:spcAft>
              <a:buClr>
                <a:srgbClr val="C00000"/>
              </a:buClr>
              <a:buFont typeface="Wingdings" pitchFamily="2" charset="2"/>
              <a:buChar char="Ø"/>
            </a:pPr>
            <a:r>
              <a:rPr lang="en-US" sz="2000" b="1" dirty="0">
                <a:solidFill>
                  <a:srgbClr val="002060"/>
                </a:solidFill>
              </a:rPr>
              <a:t>14	TX and RX LEDs</a:t>
            </a:r>
          </a:p>
          <a:p>
            <a:pPr marL="342900" indent="-342900" fontAlgn="base">
              <a:spcBef>
                <a:spcPct val="0"/>
              </a:spcBef>
              <a:spcAft>
                <a:spcPct val="0"/>
              </a:spcAft>
              <a:buClr>
                <a:srgbClr val="C00000"/>
              </a:buClr>
              <a:buFont typeface="Wingdings" pitchFamily="2" charset="2"/>
              <a:buChar char="Ø"/>
            </a:pPr>
            <a:r>
              <a:rPr lang="en-US" sz="2000" b="1" dirty="0">
                <a:solidFill>
                  <a:srgbClr val="002060"/>
                </a:solidFill>
              </a:rPr>
              <a:t>15	 Digital I/O</a:t>
            </a:r>
            <a:endParaRPr lang="en-IN" sz="2000" b="1" dirty="0">
              <a:solidFill>
                <a:srgbClr val="002060"/>
              </a:solidFill>
            </a:endParaRPr>
          </a:p>
          <a:p>
            <a:pPr marL="342900" indent="-342900" fontAlgn="base">
              <a:spcBef>
                <a:spcPct val="0"/>
              </a:spcBef>
              <a:spcAft>
                <a:spcPct val="0"/>
              </a:spcAft>
              <a:buClr>
                <a:srgbClr val="C00000"/>
              </a:buClr>
              <a:buFont typeface="Wingdings" pitchFamily="2" charset="2"/>
              <a:buChar char="Ø"/>
            </a:pPr>
            <a:r>
              <a:rPr lang="en-IN" sz="2000" b="1" dirty="0">
                <a:solidFill>
                  <a:srgbClr val="002060"/>
                </a:solidFill>
              </a:rPr>
              <a:t>16	</a:t>
            </a:r>
            <a:r>
              <a:rPr lang="en-US" sz="2000" b="1" dirty="0">
                <a:solidFill>
                  <a:srgbClr val="002060"/>
                </a:solidFill>
              </a:rPr>
              <a:t> AREF</a:t>
            </a:r>
            <a:endParaRPr lang="en-IN" sz="2000" b="1" dirty="0">
              <a:solidFill>
                <a:srgbClr val="002060"/>
              </a:solidFill>
            </a:endParaRPr>
          </a:p>
        </p:txBody>
      </p:sp>
      <p:sp>
        <p:nvSpPr>
          <p:cNvPr id="6" name="Rectangle: Rounded Corners 5">
            <a:extLst>
              <a:ext uri="{FF2B5EF4-FFF2-40B4-BE49-F238E27FC236}">
                <a16:creationId xmlns:a16="http://schemas.microsoft.com/office/drawing/2014/main" id="{A3D8F5E3-5F32-1E12-E0AD-49B8DD87EC4B}"/>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Tree>
    <p:extLst>
      <p:ext uri="{BB962C8B-B14F-4D97-AF65-F5344CB8AC3E}">
        <p14:creationId xmlns:p14="http://schemas.microsoft.com/office/powerpoint/2010/main" val="3250380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E12C4A-D62F-3F77-E924-3824E9666E9A}"/>
              </a:ext>
            </a:extLst>
          </p:cNvPr>
          <p:cNvSpPr txBox="1"/>
          <p:nvPr/>
        </p:nvSpPr>
        <p:spPr>
          <a:xfrm>
            <a:off x="503548" y="1196752"/>
            <a:ext cx="8136904" cy="5016758"/>
          </a:xfrm>
          <a:prstGeom prst="rect">
            <a:avLst/>
          </a:prstGeom>
          <a:noFill/>
        </p:spPr>
        <p:txBody>
          <a:bodyPr wrap="square">
            <a:spAutoFit/>
          </a:bodyPr>
          <a:lstStyle/>
          <a:p>
            <a:pPr algn="just">
              <a:buNone/>
            </a:pPr>
            <a:r>
              <a:rPr lang="en-US" sz="2000" b="1" dirty="0">
                <a:solidFill>
                  <a:srgbClr val="FF0000"/>
                </a:solidFill>
              </a:rPr>
              <a:t>1: Power USB</a:t>
            </a:r>
            <a:endParaRPr lang="en-IN" sz="2000" dirty="0">
              <a:solidFill>
                <a:srgbClr val="FF0000"/>
              </a:solidFill>
            </a:endParaRPr>
          </a:p>
          <a:p>
            <a:pPr algn="just"/>
            <a:r>
              <a:rPr lang="en-US" sz="2000" dirty="0"/>
              <a:t>Arduino board can be powered by using the USB cable from your computer. All you need to do is connect the USB cable to the USB connection</a:t>
            </a:r>
          </a:p>
          <a:p>
            <a:pPr algn="just">
              <a:buNone/>
            </a:pPr>
            <a:r>
              <a:rPr lang="en-US" sz="2000" b="1" dirty="0">
                <a:solidFill>
                  <a:srgbClr val="FF0000"/>
                </a:solidFill>
              </a:rPr>
              <a:t>2: Power (Barrel Jack)</a:t>
            </a:r>
            <a:endParaRPr lang="en-IN" sz="2000" dirty="0">
              <a:solidFill>
                <a:srgbClr val="FF0000"/>
              </a:solidFill>
            </a:endParaRPr>
          </a:p>
          <a:p>
            <a:pPr algn="just"/>
            <a:r>
              <a:rPr lang="en-US" sz="2000" dirty="0"/>
              <a:t>Arduino boards can be powered directly from the AC mains power supply by connecting it to the Barrel Jack.</a:t>
            </a:r>
            <a:endParaRPr lang="en-IN" sz="2000" dirty="0"/>
          </a:p>
          <a:p>
            <a:pPr algn="just">
              <a:buNone/>
            </a:pPr>
            <a:r>
              <a:rPr lang="en-US" sz="2000" b="1" dirty="0">
                <a:solidFill>
                  <a:srgbClr val="FF0000"/>
                </a:solidFill>
              </a:rPr>
              <a:t>3: Voltage Regulator</a:t>
            </a:r>
            <a:endParaRPr lang="en-IN" sz="2000" dirty="0">
              <a:solidFill>
                <a:srgbClr val="FF0000"/>
              </a:solidFill>
            </a:endParaRPr>
          </a:p>
          <a:p>
            <a:pPr algn="just"/>
            <a:r>
              <a:rPr lang="en-US" sz="2000" dirty="0"/>
              <a:t>The function of the voltage regulator is to control the voltage given to the Arduino board and stabilize the DC voltages used by the processor and other elements.</a:t>
            </a:r>
          </a:p>
          <a:p>
            <a:pPr>
              <a:buNone/>
            </a:pPr>
            <a:r>
              <a:rPr lang="en-US" sz="2000" b="1" dirty="0">
                <a:solidFill>
                  <a:srgbClr val="FF0000"/>
                </a:solidFill>
              </a:rPr>
              <a:t>4: Crystal Oscillator</a:t>
            </a:r>
            <a:endParaRPr lang="en-US" sz="2000" b="1" dirty="0">
              <a:solidFill>
                <a:srgbClr val="C00000"/>
              </a:solidFill>
            </a:endParaRPr>
          </a:p>
          <a:p>
            <a:pPr algn="just"/>
            <a:r>
              <a:rPr lang="en-US" sz="2000" dirty="0"/>
              <a:t>The crystal oscillator helps Arduino in dealing with time issues. Arduino calculate time by using the crystal oscillator. It uses 16MHz.</a:t>
            </a:r>
          </a:p>
          <a:p>
            <a:pPr algn="just"/>
            <a:r>
              <a:rPr lang="en-US" sz="2000" b="1" dirty="0">
                <a:solidFill>
                  <a:srgbClr val="FF0000"/>
                </a:solidFill>
              </a:rPr>
              <a:t>5, 17: Reset</a:t>
            </a:r>
          </a:p>
          <a:p>
            <a:pPr algn="just"/>
            <a:r>
              <a:rPr lang="en-US" sz="2000" dirty="0"/>
              <a:t>You can reset your Arduino board, i.e., start your program from the beginning(pin-17) and external reset button to the Arduino(pin-5)</a:t>
            </a:r>
            <a:endParaRPr lang="en-IN" sz="2000" dirty="0"/>
          </a:p>
        </p:txBody>
      </p:sp>
      <p:sp>
        <p:nvSpPr>
          <p:cNvPr id="4" name="Rectangle: Rounded Corners 3">
            <a:extLst>
              <a:ext uri="{FF2B5EF4-FFF2-40B4-BE49-F238E27FC236}">
                <a16:creationId xmlns:a16="http://schemas.microsoft.com/office/drawing/2014/main" id="{D90D72B2-81E2-91E7-474B-AAEBFB260B91}"/>
              </a:ext>
            </a:extLst>
          </p:cNvPr>
          <p:cNvSpPr/>
          <p:nvPr/>
        </p:nvSpPr>
        <p:spPr>
          <a:xfrm>
            <a:off x="467561" y="511313"/>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Description of Arduino Uno board</a:t>
            </a:r>
            <a:endParaRPr lang="en-US" sz="2400" b="1" dirty="0">
              <a:latin typeface="Times New Roman" panose="02020603050405020304" pitchFamily="18" charset="0"/>
              <a:cs typeface="Times New Roman" pitchFamily="18" charset="0"/>
            </a:endParaRPr>
          </a:p>
        </p:txBody>
      </p:sp>
      <p:sp>
        <p:nvSpPr>
          <p:cNvPr id="5" name="Rectangle: Rounded Corners 4">
            <a:extLst>
              <a:ext uri="{FF2B5EF4-FFF2-40B4-BE49-F238E27FC236}">
                <a16:creationId xmlns:a16="http://schemas.microsoft.com/office/drawing/2014/main" id="{9E55F610-57A5-D498-F802-7E91411470CD}"/>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Tree>
    <p:extLst>
      <p:ext uri="{BB962C8B-B14F-4D97-AF65-F5344CB8AC3E}">
        <p14:creationId xmlns:p14="http://schemas.microsoft.com/office/powerpoint/2010/main" val="539020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3365E-CC3D-19CC-F844-9C0D2309A4C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BB9C932-2323-ED54-FF30-EF58F620BBF6}"/>
              </a:ext>
            </a:extLst>
          </p:cNvPr>
          <p:cNvSpPr txBox="1"/>
          <p:nvPr/>
        </p:nvSpPr>
        <p:spPr>
          <a:xfrm>
            <a:off x="503548" y="1196752"/>
            <a:ext cx="8244916" cy="5355312"/>
          </a:xfrm>
          <a:prstGeom prst="rect">
            <a:avLst/>
          </a:prstGeom>
          <a:noFill/>
        </p:spPr>
        <p:txBody>
          <a:bodyPr wrap="square">
            <a:spAutoFit/>
          </a:bodyPr>
          <a:lstStyle/>
          <a:p>
            <a:pPr algn="just">
              <a:buNone/>
            </a:pPr>
            <a:r>
              <a:rPr lang="en-US" b="1" dirty="0">
                <a:solidFill>
                  <a:srgbClr val="FF0000"/>
                </a:solidFill>
              </a:rPr>
              <a:t>6: Supply 3.3V output Voltage</a:t>
            </a:r>
          </a:p>
          <a:p>
            <a:pPr algn="just">
              <a:buNone/>
            </a:pPr>
            <a:r>
              <a:rPr lang="en-US" b="1" dirty="0">
                <a:solidFill>
                  <a:srgbClr val="FF0000"/>
                </a:solidFill>
              </a:rPr>
              <a:t>7: Supply 5V output Voltage</a:t>
            </a:r>
          </a:p>
          <a:p>
            <a:r>
              <a:rPr lang="en-US" b="1" dirty="0">
                <a:solidFill>
                  <a:srgbClr val="FF0000"/>
                </a:solidFill>
              </a:rPr>
              <a:t>8: Ground(GND):</a:t>
            </a:r>
            <a:r>
              <a:rPr lang="en-US" dirty="0"/>
              <a:t>There are several GND pins on the Arduino, any of which can be used to ground your circuit.</a:t>
            </a:r>
            <a:endParaRPr lang="en-IN" dirty="0"/>
          </a:p>
          <a:p>
            <a:r>
              <a:rPr lang="en-US" b="1" dirty="0">
                <a:solidFill>
                  <a:srgbClr val="FF0000"/>
                </a:solidFill>
              </a:rPr>
              <a:t>9: V</a:t>
            </a:r>
            <a:r>
              <a:rPr lang="en-US" sz="1400" b="1" dirty="0">
                <a:solidFill>
                  <a:srgbClr val="FF0000"/>
                </a:solidFill>
              </a:rPr>
              <a:t>in </a:t>
            </a:r>
            <a:r>
              <a:rPr lang="en-US" b="1" dirty="0">
                <a:solidFill>
                  <a:srgbClr val="FF0000"/>
                </a:solidFill>
              </a:rPr>
              <a:t>:</a:t>
            </a:r>
            <a:r>
              <a:rPr lang="en-US" dirty="0"/>
              <a:t>This pin also can be used to power the Arduino board from an external power source, like AC mains power supply.</a:t>
            </a:r>
          </a:p>
          <a:p>
            <a:r>
              <a:rPr lang="en-US" b="1" dirty="0">
                <a:solidFill>
                  <a:srgbClr val="FF0000"/>
                </a:solidFill>
              </a:rPr>
              <a:t>10: Analog Pins: </a:t>
            </a:r>
            <a:r>
              <a:rPr lang="en-US" dirty="0"/>
              <a:t>The Arduino UNO board has </a:t>
            </a:r>
            <a:r>
              <a:rPr lang="en-US" dirty="0">
                <a:solidFill>
                  <a:srgbClr val="FF0000"/>
                </a:solidFill>
              </a:rPr>
              <a:t>six analog input </a:t>
            </a:r>
            <a:r>
              <a:rPr lang="en-US" dirty="0"/>
              <a:t>pins </a:t>
            </a:r>
            <a:r>
              <a:rPr lang="en-US" dirty="0">
                <a:solidFill>
                  <a:srgbClr val="FF0000"/>
                </a:solidFill>
              </a:rPr>
              <a:t>A0 through A5. </a:t>
            </a:r>
          </a:p>
          <a:p>
            <a:r>
              <a:rPr lang="en-US" dirty="0"/>
              <a:t>These pins can read the signal from an </a:t>
            </a:r>
            <a:r>
              <a:rPr lang="en-US" dirty="0">
                <a:highlight>
                  <a:srgbClr val="FFFF00"/>
                </a:highlight>
              </a:rPr>
              <a:t>analog sensor like the humidity sensor or temperature sensor and convert it into a digital value that can be read by the microprocessor.</a:t>
            </a:r>
          </a:p>
          <a:p>
            <a:r>
              <a:rPr lang="en-US" b="1" dirty="0">
                <a:solidFill>
                  <a:srgbClr val="FF0000"/>
                </a:solidFill>
              </a:rPr>
              <a:t>11: Main Microcontroller: </a:t>
            </a:r>
            <a:r>
              <a:rPr lang="en-US" dirty="0"/>
              <a:t>Each Arduino board has its own microcontroller, it as the brain of your board. The microcontrollers are usually of the </a:t>
            </a:r>
            <a:r>
              <a:rPr lang="en-US" dirty="0">
                <a:highlight>
                  <a:srgbClr val="FFFF00"/>
                </a:highlight>
              </a:rPr>
              <a:t>ATMEL Company</a:t>
            </a:r>
            <a:endParaRPr lang="en-IN" dirty="0">
              <a:highlight>
                <a:srgbClr val="FFFF00"/>
              </a:highlight>
            </a:endParaRPr>
          </a:p>
          <a:p>
            <a:r>
              <a:rPr lang="en-US" dirty="0"/>
              <a:t>The information of an IC available on the top of the IC.</a:t>
            </a:r>
          </a:p>
          <a:p>
            <a:r>
              <a:rPr lang="en-US" b="1" dirty="0">
                <a:solidFill>
                  <a:srgbClr val="FF0000"/>
                </a:solidFill>
              </a:rPr>
              <a:t>12: ICSP(</a:t>
            </a:r>
            <a:r>
              <a:rPr lang="en-IN" dirty="0"/>
              <a:t>in-circuit serial programming):</a:t>
            </a:r>
            <a:r>
              <a:rPr lang="en-US" dirty="0"/>
              <a:t>a tiny programming header for the Arduino consisting of  </a:t>
            </a:r>
            <a:r>
              <a:rPr lang="en-US" b="1" dirty="0">
                <a:solidFill>
                  <a:schemeClr val="accent1">
                    <a:lumMod val="50000"/>
                  </a:schemeClr>
                </a:solidFill>
              </a:rPr>
              <a:t>MOSI</a:t>
            </a:r>
            <a:r>
              <a:rPr lang="en-IN" b="1" dirty="0">
                <a:solidFill>
                  <a:schemeClr val="accent1">
                    <a:lumMod val="50000"/>
                  </a:schemeClr>
                </a:solidFill>
              </a:rPr>
              <a:t> (Master Output Slave Input):</a:t>
            </a:r>
            <a:r>
              <a:rPr lang="en-IN" dirty="0"/>
              <a:t>This signal is used to transfer the data from master to slave </a:t>
            </a:r>
            <a:r>
              <a:rPr lang="en-US" b="1" dirty="0"/>
              <a:t>MISO</a:t>
            </a:r>
            <a:r>
              <a:rPr lang="en-IN" b="1" dirty="0"/>
              <a:t> (Master Input Slave Output):</a:t>
            </a:r>
            <a:r>
              <a:rPr lang="en-US" b="1" dirty="0"/>
              <a:t> </a:t>
            </a:r>
          </a:p>
          <a:p>
            <a:r>
              <a:rPr lang="en-US" b="1" dirty="0">
                <a:solidFill>
                  <a:schemeClr val="accent1">
                    <a:lumMod val="50000"/>
                  </a:schemeClr>
                </a:solidFill>
              </a:rPr>
              <a:t>SCK, </a:t>
            </a:r>
            <a:r>
              <a:rPr lang="en-IN" b="1" dirty="0">
                <a:solidFill>
                  <a:schemeClr val="accent1">
                    <a:lumMod val="50000"/>
                  </a:schemeClr>
                </a:solidFill>
              </a:rPr>
              <a:t>Serial Clock (SCK) </a:t>
            </a:r>
            <a:r>
              <a:rPr lang="en-IN" dirty="0"/>
              <a:t>- </a:t>
            </a:r>
            <a:r>
              <a:rPr lang="en-IN" b="1" dirty="0"/>
              <a:t>The clock pulses which synchronize data transmission generated by the Controller</a:t>
            </a:r>
            <a:r>
              <a:rPr lang="en-IN" dirty="0"/>
              <a:t>, </a:t>
            </a:r>
            <a:r>
              <a:rPr lang="en-US" dirty="0"/>
              <a:t>RESET, VCC, and GND. It is also referred as </a:t>
            </a:r>
            <a:r>
              <a:rPr lang="en-US" dirty="0">
                <a:highlight>
                  <a:srgbClr val="FFFF00"/>
                </a:highlight>
              </a:rPr>
              <a:t>SPI (Serial Peripheral Interface)</a:t>
            </a:r>
          </a:p>
        </p:txBody>
      </p:sp>
      <p:sp>
        <p:nvSpPr>
          <p:cNvPr id="4" name="Rectangle: Rounded Corners 3">
            <a:extLst>
              <a:ext uri="{FF2B5EF4-FFF2-40B4-BE49-F238E27FC236}">
                <a16:creationId xmlns:a16="http://schemas.microsoft.com/office/drawing/2014/main" id="{ED66BBE2-3D9E-7777-2912-D79324AD1D65}"/>
              </a:ext>
            </a:extLst>
          </p:cNvPr>
          <p:cNvSpPr/>
          <p:nvPr/>
        </p:nvSpPr>
        <p:spPr>
          <a:xfrm>
            <a:off x="467561" y="511313"/>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Description of Arduino Uno board</a:t>
            </a:r>
            <a:endParaRPr lang="en-US" sz="2400" b="1" dirty="0">
              <a:latin typeface="Times New Roman" panose="02020603050405020304" pitchFamily="18" charset="0"/>
              <a:cs typeface="Times New Roman" pitchFamily="18" charset="0"/>
            </a:endParaRPr>
          </a:p>
        </p:txBody>
      </p:sp>
      <p:sp>
        <p:nvSpPr>
          <p:cNvPr id="2" name="Rectangle: Rounded Corners 1">
            <a:extLst>
              <a:ext uri="{FF2B5EF4-FFF2-40B4-BE49-F238E27FC236}">
                <a16:creationId xmlns:a16="http://schemas.microsoft.com/office/drawing/2014/main" id="{D9AD1AA0-F6B9-3D3F-B932-7038D6377502}"/>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Tree>
    <p:extLst>
      <p:ext uri="{BB962C8B-B14F-4D97-AF65-F5344CB8AC3E}">
        <p14:creationId xmlns:p14="http://schemas.microsoft.com/office/powerpoint/2010/main" val="1997090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5B43CC4-A7D1-97BC-7498-F9C708EA237F}"/>
              </a:ext>
            </a:extLst>
          </p:cNvPr>
          <p:cNvSpPr/>
          <p:nvPr/>
        </p:nvSpPr>
        <p:spPr>
          <a:xfrm>
            <a:off x="467561" y="511313"/>
            <a:ext cx="6871468" cy="54142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Description of Arduino Uno board</a:t>
            </a:r>
            <a:endParaRPr lang="en-US" sz="2400" b="1" dirty="0">
              <a:latin typeface="Times New Roman" panose="02020603050405020304" pitchFamily="18" charset="0"/>
              <a:cs typeface="Times New Roman" pitchFamily="18" charset="0"/>
            </a:endParaRPr>
          </a:p>
        </p:txBody>
      </p:sp>
      <p:sp>
        <p:nvSpPr>
          <p:cNvPr id="3" name="Rectangle: Rounded Corners 2">
            <a:extLst>
              <a:ext uri="{FF2B5EF4-FFF2-40B4-BE49-F238E27FC236}">
                <a16:creationId xmlns:a16="http://schemas.microsoft.com/office/drawing/2014/main" id="{CFC0FAAC-F406-6E43-C7F9-245F8BAA061B}"/>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4" name="TextBox 3">
            <a:extLst>
              <a:ext uri="{FF2B5EF4-FFF2-40B4-BE49-F238E27FC236}">
                <a16:creationId xmlns:a16="http://schemas.microsoft.com/office/drawing/2014/main" id="{7359BF20-E665-EB48-EF82-D6D5FBD7A532}"/>
              </a:ext>
            </a:extLst>
          </p:cNvPr>
          <p:cNvSpPr txBox="1"/>
          <p:nvPr/>
        </p:nvSpPr>
        <p:spPr>
          <a:xfrm>
            <a:off x="467561" y="1098721"/>
            <a:ext cx="7200783" cy="2862322"/>
          </a:xfrm>
          <a:prstGeom prst="rect">
            <a:avLst/>
          </a:prstGeom>
          <a:noFill/>
        </p:spPr>
        <p:txBody>
          <a:bodyPr wrap="square">
            <a:spAutoFit/>
          </a:bodyPr>
          <a:lstStyle/>
          <a:p>
            <a:pPr algn="just"/>
            <a:r>
              <a:rPr lang="en-US" b="1" dirty="0">
                <a:solidFill>
                  <a:srgbClr val="FF0000"/>
                </a:solidFill>
              </a:rPr>
              <a:t>13, 14: Power LED indicator, Tx and Rx LED’s : </a:t>
            </a:r>
            <a:r>
              <a:rPr lang="en-US" dirty="0"/>
              <a:t>This LED should light up when you plug your Arduino into a power source to indicate that your board is powered up correctly.</a:t>
            </a:r>
          </a:p>
          <a:p>
            <a:pPr algn="just"/>
            <a:r>
              <a:rPr lang="en-US" b="1" dirty="0">
                <a:solidFill>
                  <a:schemeClr val="accent2"/>
                </a:solidFill>
              </a:rPr>
              <a:t>TX (transmit) and RX (receive). </a:t>
            </a:r>
            <a:r>
              <a:rPr lang="en-US" dirty="0"/>
              <a:t>They appear in two places on the Arduino UNO board. First, </a:t>
            </a:r>
            <a:r>
              <a:rPr lang="en-US" dirty="0">
                <a:solidFill>
                  <a:schemeClr val="accent2"/>
                </a:solidFill>
              </a:rPr>
              <a:t>at the digital pins 0 and 1</a:t>
            </a:r>
            <a:r>
              <a:rPr lang="en-US" dirty="0"/>
              <a:t>, to indicate the pins responsible for serial communication. </a:t>
            </a:r>
          </a:p>
          <a:p>
            <a:pPr algn="just"/>
            <a:r>
              <a:rPr lang="en-US" dirty="0"/>
              <a:t>Second, the TX and RX led (13). The </a:t>
            </a:r>
            <a:r>
              <a:rPr lang="en-US" dirty="0">
                <a:highlight>
                  <a:srgbClr val="FFFF00"/>
                </a:highlight>
              </a:rPr>
              <a:t>TX led flashes with differe</a:t>
            </a:r>
            <a:r>
              <a:rPr lang="en-US" dirty="0"/>
              <a:t>nt speed while sending the serial data. </a:t>
            </a:r>
          </a:p>
          <a:p>
            <a:pPr algn="just"/>
            <a:r>
              <a:rPr lang="en-US" dirty="0"/>
              <a:t>The speed of flashing depends on the baud rate used by the board. </a:t>
            </a:r>
          </a:p>
          <a:p>
            <a:pPr algn="just"/>
            <a:r>
              <a:rPr lang="en-US" dirty="0">
                <a:highlight>
                  <a:srgbClr val="FFFF00"/>
                </a:highlight>
              </a:rPr>
              <a:t>RX flashes during the receiving process.</a:t>
            </a:r>
            <a:endParaRPr lang="en-IN" dirty="0">
              <a:highlight>
                <a:srgbClr val="FFFF00"/>
              </a:highlight>
            </a:endParaRPr>
          </a:p>
        </p:txBody>
      </p:sp>
      <p:sp>
        <p:nvSpPr>
          <p:cNvPr id="9" name="TextBox 8">
            <a:extLst>
              <a:ext uri="{FF2B5EF4-FFF2-40B4-BE49-F238E27FC236}">
                <a16:creationId xmlns:a16="http://schemas.microsoft.com/office/drawing/2014/main" id="{C4D81AE4-806E-8F8A-9834-DB37FA388017}"/>
              </a:ext>
            </a:extLst>
          </p:cNvPr>
          <p:cNvSpPr txBox="1"/>
          <p:nvPr/>
        </p:nvSpPr>
        <p:spPr>
          <a:xfrm>
            <a:off x="467561" y="4077072"/>
            <a:ext cx="8280903" cy="1754326"/>
          </a:xfrm>
          <a:prstGeom prst="rect">
            <a:avLst/>
          </a:prstGeom>
          <a:noFill/>
        </p:spPr>
        <p:txBody>
          <a:bodyPr wrap="square">
            <a:spAutoFit/>
          </a:bodyPr>
          <a:lstStyle/>
          <a:p>
            <a:pPr algn="just"/>
            <a:r>
              <a:rPr lang="en-US" b="1" dirty="0">
                <a:solidFill>
                  <a:srgbClr val="FF0000"/>
                </a:solidFill>
              </a:rPr>
              <a:t>Pin-15: </a:t>
            </a:r>
            <a:r>
              <a:rPr lang="en-US" dirty="0"/>
              <a:t>The Arduino UNO board has 14 digital I/O pins (15) (of which 6 provide PWM (Pulse Width Modulation) output. These pins can be configured to work as input digital pins to read logic values (0 or 1) or as digital output pins to drive different modules like LEDs, relays, etc. The pins labeled “~” can be used to generate PWM. </a:t>
            </a:r>
            <a:endParaRPr lang="en-IN" dirty="0"/>
          </a:p>
          <a:p>
            <a:pPr algn="just"/>
            <a:r>
              <a:rPr lang="en-US" b="1" dirty="0">
                <a:solidFill>
                  <a:srgbClr val="FF0000"/>
                </a:solidFill>
              </a:rPr>
              <a:t>Pin-16: AREF( Analog Reference: </a:t>
            </a:r>
            <a:r>
              <a:rPr lang="en-US" dirty="0"/>
              <a:t>It is sometimes, used to set an external reference voltage (between 0 and 5 Volts) as the upper limit for the analog input pins.</a:t>
            </a:r>
            <a:endParaRPr lang="en-IN" dirty="0"/>
          </a:p>
        </p:txBody>
      </p:sp>
      <p:sp>
        <p:nvSpPr>
          <p:cNvPr id="10" name="Title 1">
            <a:extLst>
              <a:ext uri="{FF2B5EF4-FFF2-40B4-BE49-F238E27FC236}">
                <a16:creationId xmlns:a16="http://schemas.microsoft.com/office/drawing/2014/main" id="{3BB66B4C-172C-8FDF-74BC-4CDDC3F2D521}"/>
              </a:ext>
            </a:extLst>
          </p:cNvPr>
          <p:cNvSpPr txBox="1">
            <a:spLocks/>
          </p:cNvSpPr>
          <p:nvPr/>
        </p:nvSpPr>
        <p:spPr>
          <a:xfrm>
            <a:off x="495748" y="5760639"/>
            <a:ext cx="8352928" cy="715962"/>
          </a:xfrm>
          <a:prstGeom prst="rect">
            <a:avLst/>
          </a:prstGeom>
        </p:spPr>
        <p:txBody>
          <a:bodyP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2400" dirty="0">
                <a:solidFill>
                  <a:srgbClr val="FF0000"/>
                </a:solidFill>
              </a:rPr>
              <a:t>USB cable: </a:t>
            </a:r>
            <a:r>
              <a:rPr lang="en-US" sz="2000" dirty="0"/>
              <a:t>The Arduino IDE on our computer and prepare the board to receive the program via USB cable</a:t>
            </a:r>
            <a:endParaRPr lang="en-IN" sz="2000" dirty="0"/>
          </a:p>
          <a:p>
            <a:pPr algn="l"/>
            <a:endParaRPr lang="en-IN" sz="2400" dirty="0">
              <a:solidFill>
                <a:srgbClr val="FF0000"/>
              </a:solidFill>
            </a:endParaRPr>
          </a:p>
        </p:txBody>
      </p:sp>
      <p:pic>
        <p:nvPicPr>
          <p:cNvPr id="11" name="image74.jpeg" descr="USB Cable">
            <a:extLst>
              <a:ext uri="{FF2B5EF4-FFF2-40B4-BE49-F238E27FC236}">
                <a16:creationId xmlns:a16="http://schemas.microsoft.com/office/drawing/2014/main" id="{E231F293-3E2A-6E15-5E1D-0FAA850B8D65}"/>
              </a:ext>
            </a:extLst>
          </p:cNvPr>
          <p:cNvPicPr>
            <a:picLocks noChangeAspect="1" noChangeArrowheads="1"/>
          </p:cNvPicPr>
          <p:nvPr/>
        </p:nvPicPr>
        <p:blipFill>
          <a:blip r:embed="rId2"/>
          <a:srcRect/>
          <a:stretch>
            <a:fillRect/>
          </a:stretch>
        </p:blipFill>
        <p:spPr bwMode="auto">
          <a:xfrm>
            <a:off x="7551282" y="2726377"/>
            <a:ext cx="1586401" cy="1405246"/>
          </a:xfrm>
          <a:prstGeom prst="rect">
            <a:avLst/>
          </a:prstGeom>
          <a:noFill/>
          <a:ln w="9525">
            <a:noFill/>
            <a:miter lim="800000"/>
            <a:headEnd/>
            <a:tailEnd/>
          </a:ln>
        </p:spPr>
      </p:pic>
    </p:spTree>
    <p:extLst>
      <p:ext uri="{BB962C8B-B14F-4D97-AF65-F5344CB8AC3E}">
        <p14:creationId xmlns:p14="http://schemas.microsoft.com/office/powerpoint/2010/main" val="1290591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6D68A-F94E-175B-F89A-E9E7B161A23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431BBAC-88F8-CC20-DA64-4FBFA6DE04DB}"/>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C5F6F678-F4B4-8B61-95C4-53057FB411DE}"/>
              </a:ext>
            </a:extLst>
          </p:cNvPr>
          <p:cNvSpPr/>
          <p:nvPr/>
        </p:nvSpPr>
        <p:spPr>
          <a:xfrm>
            <a:off x="710221" y="620688"/>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AURDINO BOARDS</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DF769DEE-F22F-6ED0-5243-15123C6C034C}"/>
              </a:ext>
            </a:extLst>
          </p:cNvPr>
          <p:cNvSpPr txBox="1"/>
          <p:nvPr/>
        </p:nvSpPr>
        <p:spPr>
          <a:xfrm>
            <a:off x="710221" y="1595021"/>
            <a:ext cx="7966218" cy="4893647"/>
          </a:xfrm>
          <a:prstGeom prst="rect">
            <a:avLst/>
          </a:prstGeom>
          <a:noFill/>
        </p:spPr>
        <p:txBody>
          <a:bodyPr wrap="square" rtlCol="0">
            <a:spAutoFit/>
          </a:bodyPr>
          <a:lstStyle/>
          <a:p>
            <a:pPr algn="just"/>
            <a:r>
              <a:rPr lang="en-US" sz="2400" dirty="0"/>
              <a:t>• Applications Various kinds of Arduino boards are available depending on different microcontrollers used.</a:t>
            </a:r>
          </a:p>
          <a:p>
            <a:pPr algn="just"/>
            <a:endParaRPr lang="en-US" sz="2400" dirty="0"/>
          </a:p>
          <a:p>
            <a:pPr marL="285750" indent="-285750" algn="just">
              <a:buFont typeface="Arial" panose="020B0604020202020204" pitchFamily="34" charset="0"/>
              <a:buChar char="•"/>
            </a:pPr>
            <a:r>
              <a:rPr lang="en-US" sz="2400" dirty="0"/>
              <a:t>However, all Arduino boards have one thing in common: they are </a:t>
            </a:r>
            <a:r>
              <a:rPr lang="en-US" sz="2400" dirty="0">
                <a:solidFill>
                  <a:srgbClr val="0070C0"/>
                </a:solidFill>
              </a:rPr>
              <a:t>programmed through the Arduino IDE software.</a:t>
            </a:r>
          </a:p>
          <a:p>
            <a:pPr algn="just"/>
            <a:endParaRPr lang="en-IN" sz="2400" dirty="0">
              <a:solidFill>
                <a:srgbClr val="0070C0"/>
              </a:solidFill>
            </a:endParaRPr>
          </a:p>
          <a:p>
            <a:pPr marL="285750" indent="-285750" algn="just">
              <a:buFont typeface="Arial" panose="020B0604020202020204" pitchFamily="34" charset="0"/>
              <a:buChar char="•"/>
            </a:pPr>
            <a:r>
              <a:rPr lang="en-US" sz="2400" dirty="0"/>
              <a:t>The differences are based on the number of inputs and outputs. The number of sensors, </a:t>
            </a:r>
            <a:r>
              <a:rPr lang="en-US" sz="2400" dirty="0" err="1"/>
              <a:t>leds</a:t>
            </a:r>
            <a:r>
              <a:rPr lang="en-US" sz="2400" dirty="0"/>
              <a:t>  and buttons you can use on a single board, speed, operating voltage, form factor etc. </a:t>
            </a:r>
          </a:p>
          <a:p>
            <a:pPr algn="just"/>
            <a:endParaRPr lang="en-US" sz="2400" dirty="0"/>
          </a:p>
          <a:p>
            <a:pPr marL="285750" indent="-285750" algn="just">
              <a:buFont typeface="Arial" panose="020B0604020202020204" pitchFamily="34" charset="0"/>
              <a:buChar char="•"/>
            </a:pPr>
            <a:r>
              <a:rPr lang="en-US" sz="2400" dirty="0"/>
              <a:t>Some boards are designed to be embedded and have no programming interface</a:t>
            </a:r>
            <a:endParaRPr lang="en-IN" sz="2400" dirty="0"/>
          </a:p>
        </p:txBody>
      </p:sp>
    </p:spTree>
    <p:extLst>
      <p:ext uri="{BB962C8B-B14F-4D97-AF65-F5344CB8AC3E}">
        <p14:creationId xmlns:p14="http://schemas.microsoft.com/office/powerpoint/2010/main" val="1390292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07579-44F8-6723-4489-40D9921EC8F2}"/>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C336085-DFC8-1D2E-AC88-5B9873F79DB3}"/>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FEA06C04-F8E3-AD5A-9A49-7119382EB43B}"/>
              </a:ext>
            </a:extLst>
          </p:cNvPr>
          <p:cNvSpPr/>
          <p:nvPr/>
        </p:nvSpPr>
        <p:spPr>
          <a:xfrm>
            <a:off x="710221" y="620688"/>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AURDINO BOARDS</a:t>
            </a:r>
            <a:endParaRPr lang="en-US" sz="2400" b="1" dirty="0">
              <a:latin typeface="Times New Roman" panose="02020603050405020304" pitchFamily="18" charset="0"/>
              <a:cs typeface="Times New Roman" pitchFamily="18" charset="0"/>
            </a:endParaRPr>
          </a:p>
        </p:txBody>
      </p:sp>
      <p:pic>
        <p:nvPicPr>
          <p:cNvPr id="4" name="Picture 3">
            <a:extLst>
              <a:ext uri="{FF2B5EF4-FFF2-40B4-BE49-F238E27FC236}">
                <a16:creationId xmlns:a16="http://schemas.microsoft.com/office/drawing/2014/main" id="{25E104DA-8B11-335B-F39E-FCCE4CED7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Tree>
    <p:extLst>
      <p:ext uri="{BB962C8B-B14F-4D97-AF65-F5344CB8AC3E}">
        <p14:creationId xmlns:p14="http://schemas.microsoft.com/office/powerpoint/2010/main" val="3348243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7884C-9BD9-EC85-CD13-4024169F43FD}"/>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B3A34F0-480B-F335-29E2-10D653AB32C0}"/>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4BADF329-F881-10FC-D8B8-45FE4D965451}"/>
              </a:ext>
            </a:extLst>
          </p:cNvPr>
          <p:cNvSpPr/>
          <p:nvPr/>
        </p:nvSpPr>
        <p:spPr>
          <a:xfrm>
            <a:off x="611560" y="617963"/>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AURDINO</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C010BAD2-DDCF-AF94-4732-3E49ACD65976}"/>
              </a:ext>
            </a:extLst>
          </p:cNvPr>
          <p:cNvSpPr txBox="1"/>
          <p:nvPr/>
        </p:nvSpPr>
        <p:spPr>
          <a:xfrm>
            <a:off x="403366" y="1700808"/>
            <a:ext cx="8273073" cy="4524315"/>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 We can program the Arduino UNO using the </a:t>
            </a:r>
            <a:r>
              <a:rPr lang="en-US" sz="2400" dirty="0">
                <a:highlight>
                  <a:srgbClr val="FFFF00"/>
                </a:highlight>
              </a:rPr>
              <a:t>Arduino IDE</a:t>
            </a:r>
            <a:r>
              <a:rPr lang="en-US" sz="2400" dirty="0"/>
              <a:t>. The  Arduino IDE  is the integral development program, which is </a:t>
            </a:r>
            <a:r>
              <a:rPr lang="en-US" sz="2400" dirty="0">
                <a:highlight>
                  <a:srgbClr val="FFFF00"/>
                </a:highlight>
              </a:rPr>
              <a:t>common to all the boards.</a:t>
            </a:r>
          </a:p>
          <a:p>
            <a:pPr algn="just"/>
            <a:endParaRPr lang="en-US" sz="2400" dirty="0">
              <a:effectLst/>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sz="2400" dirty="0">
                <a:latin typeface="Calibri" panose="020F0502020204030204" pitchFamily="34" charset="0"/>
                <a:ea typeface="Calibri" panose="020F0502020204030204" pitchFamily="34" charset="0"/>
              </a:rPr>
              <a:t>We can also use Arduino Web Editor, which allows us to upload sketches and write the code from our web browser (Google Chrome recommended) to any Arduino Board. It is an online platform</a:t>
            </a:r>
          </a:p>
          <a:p>
            <a:pPr marL="285750" indent="-285750" algn="just">
              <a:buFont typeface="Arial" panose="020B0604020202020204" pitchFamily="34" charset="0"/>
              <a:buChar char="•"/>
            </a:pPr>
            <a:endParaRPr lang="en-US" sz="2400" dirty="0">
              <a:effectLst/>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sz="2400" dirty="0">
                <a:latin typeface="Calibri" panose="020F0502020204030204" pitchFamily="34" charset="0"/>
                <a:ea typeface="Calibri" panose="020F0502020204030204" pitchFamily="34" charset="0"/>
              </a:rPr>
              <a:t>The USB connection is essential to connect the computer with the board. After the connection, the  PWR pins will light in green. It is a green power LED.</a:t>
            </a:r>
            <a:endParaRPr lang="en-US"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269817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A5560-5AFF-710D-D5AB-1AAFBDB24CD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ADBF49C-181B-A3A5-6108-6005A633F5D8}"/>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10E2912E-CF97-A889-7A05-5257EBB72FD4}"/>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AURDINO BOARDS</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CFB6580B-48F7-9756-20ED-855EA10F7D87}"/>
              </a:ext>
            </a:extLst>
          </p:cNvPr>
          <p:cNvSpPr txBox="1"/>
          <p:nvPr/>
        </p:nvSpPr>
        <p:spPr>
          <a:xfrm>
            <a:off x="694187" y="2060848"/>
            <a:ext cx="7982252" cy="3600986"/>
          </a:xfrm>
          <a:prstGeom prst="rect">
            <a:avLst/>
          </a:prstGeom>
          <a:noFill/>
        </p:spPr>
        <p:txBody>
          <a:bodyPr wrap="square" rtlCol="0">
            <a:spAutoFit/>
          </a:bodyPr>
          <a:lstStyle/>
          <a:p>
            <a:pPr algn="just"/>
            <a:r>
              <a:rPr lang="en-US" sz="2000" dirty="0">
                <a:latin typeface="+mj-lt"/>
              </a:rPr>
              <a:t>                                                          </a:t>
            </a:r>
            <a:r>
              <a:rPr lang="en-US" sz="2800" b="1" u="sng" dirty="0">
                <a:latin typeface="+mj-lt"/>
              </a:rPr>
              <a:t>Steps</a:t>
            </a:r>
            <a:endParaRPr lang="en-US" sz="2800" b="1" u="sng" dirty="0">
              <a:effectLst/>
              <a:latin typeface="+mj-lt"/>
              <a:ea typeface="Calibri" panose="020F0502020204030204" pitchFamily="34" charset="0"/>
            </a:endParaRPr>
          </a:p>
          <a:p>
            <a:pPr marL="285750" indent="-285750" algn="just">
              <a:buFont typeface="Arial" panose="020B0604020202020204" pitchFamily="34" charset="0"/>
              <a:buChar char="•"/>
            </a:pPr>
            <a:r>
              <a:rPr lang="en-US" sz="2000" dirty="0">
                <a:latin typeface="+mj-lt"/>
                <a:ea typeface="Calibri" panose="020F0502020204030204" pitchFamily="34" charset="0"/>
              </a:rPr>
              <a:t>The steps to get started with Arduino UNO are listed below:</a:t>
            </a:r>
          </a:p>
          <a:p>
            <a:pPr marL="285750" indent="-285750" algn="just">
              <a:buFont typeface="Arial" panose="020B0604020202020204" pitchFamily="34" charset="0"/>
              <a:buChar char="•"/>
            </a:pPr>
            <a:endParaRPr lang="en-US" sz="2000" dirty="0">
              <a:effectLst/>
              <a:latin typeface="+mj-lt"/>
              <a:ea typeface="Calibri" panose="020F0502020204030204" pitchFamily="34" charset="0"/>
            </a:endParaRPr>
          </a:p>
          <a:p>
            <a:pPr marL="285750" indent="-285750" algn="just">
              <a:buFont typeface="Arial" panose="020B0604020202020204" pitchFamily="34" charset="0"/>
              <a:buChar char="•"/>
            </a:pPr>
            <a:r>
              <a:rPr lang="en-US" sz="2000" dirty="0">
                <a:latin typeface="+mj-lt"/>
                <a:ea typeface="Calibri" panose="020F0502020204030204" pitchFamily="34" charset="0"/>
              </a:rPr>
              <a:t>Install the drivers of the board.</a:t>
            </a:r>
          </a:p>
          <a:p>
            <a:pPr algn="just"/>
            <a:endParaRPr lang="en-US" sz="2000" dirty="0">
              <a:latin typeface="+mj-lt"/>
              <a:ea typeface="Calibri" panose="020F0502020204030204" pitchFamily="34" charset="0"/>
            </a:endParaRPr>
          </a:p>
          <a:p>
            <a:pPr marL="285750" indent="-285750" algn="just">
              <a:buFont typeface="Arial" panose="020B0604020202020204" pitchFamily="34" charset="0"/>
              <a:buChar char="•"/>
            </a:pPr>
            <a:r>
              <a:rPr lang="en-US" sz="2000" dirty="0">
                <a:effectLst/>
                <a:latin typeface="+mj-lt"/>
                <a:ea typeface="Calibri" panose="020F0502020204030204" pitchFamily="34" charset="0"/>
              </a:rPr>
              <a:t>As soon we connect the board to the computer,  Windows from XP to 10 will automatically install the board drivers.</a:t>
            </a:r>
          </a:p>
          <a:p>
            <a:pPr marL="285750" indent="-285750" algn="just">
              <a:buFont typeface="Arial" panose="020B0604020202020204" pitchFamily="34" charset="0"/>
              <a:buChar char="•"/>
            </a:pPr>
            <a:endParaRPr lang="en-US" sz="2000" dirty="0">
              <a:latin typeface="+mj-lt"/>
              <a:ea typeface="Calibri" panose="020F0502020204030204" pitchFamily="34" charset="0"/>
            </a:endParaRPr>
          </a:p>
          <a:p>
            <a:pPr marL="285750" indent="-285750" algn="just">
              <a:buFont typeface="Arial" panose="020B0604020202020204" pitchFamily="34" charset="0"/>
              <a:buChar char="•"/>
            </a:pPr>
            <a:r>
              <a:rPr lang="en-US" sz="2000" dirty="0">
                <a:latin typeface="+mj-lt"/>
                <a:ea typeface="Calibri" panose="020F0502020204030204" pitchFamily="34" charset="0"/>
              </a:rPr>
              <a:t>But, if you have expanded or downloaded the zip package, follow the below steps:</a:t>
            </a:r>
            <a:endParaRPr lang="en-US" sz="2000" dirty="0">
              <a:effectLst/>
              <a:latin typeface="+mj-lt"/>
              <a:ea typeface="Calibri" panose="020F0502020204030204" pitchFamily="34" charset="0"/>
            </a:endParaRPr>
          </a:p>
          <a:p>
            <a:pPr marL="285750" indent="-285750" algn="just">
              <a:buFont typeface="Arial" panose="020B0604020202020204" pitchFamily="34" charset="0"/>
              <a:buChar char="•"/>
            </a:pPr>
            <a:endParaRPr lang="en-US" sz="2000" dirty="0">
              <a:effectLst/>
              <a:latin typeface="+mj-lt"/>
              <a:ea typeface="Calibri" panose="020F0502020204030204" pitchFamily="34" charset="0"/>
            </a:endParaRPr>
          </a:p>
        </p:txBody>
      </p:sp>
    </p:spTree>
    <p:extLst>
      <p:ext uri="{BB962C8B-B14F-4D97-AF65-F5344CB8AC3E}">
        <p14:creationId xmlns:p14="http://schemas.microsoft.com/office/powerpoint/2010/main" val="24215746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20B4E-055F-1950-0743-D0F917C0E09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61D2FB6-719D-9D21-C6A0-6E5FC5B396D0}"/>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2F6E4BD5-AC15-6C44-554C-7C36741FDED3}"/>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AURDINO BOARDS</a:t>
            </a:r>
            <a:endParaRPr lang="en-US" sz="2400" b="1" dirty="0">
              <a:latin typeface="Times New Roman" panose="02020603050405020304" pitchFamily="18" charset="0"/>
              <a:cs typeface="Times New Roman" pitchFamily="18" charset="0"/>
            </a:endParaRPr>
          </a:p>
        </p:txBody>
      </p:sp>
      <p:pic>
        <p:nvPicPr>
          <p:cNvPr id="4" name="Picture 3">
            <a:extLst>
              <a:ext uri="{FF2B5EF4-FFF2-40B4-BE49-F238E27FC236}">
                <a16:creationId xmlns:a16="http://schemas.microsoft.com/office/drawing/2014/main" id="{326C0C12-524A-B01E-F2A9-574957453FFF}"/>
              </a:ext>
            </a:extLst>
          </p:cNvPr>
          <p:cNvPicPr>
            <a:picLocks noChangeAspect="1"/>
          </p:cNvPicPr>
          <p:nvPr/>
        </p:nvPicPr>
        <p:blipFill>
          <a:blip r:embed="rId2"/>
          <a:stretch>
            <a:fillRect/>
          </a:stretch>
        </p:blipFill>
        <p:spPr>
          <a:xfrm>
            <a:off x="742743" y="1631525"/>
            <a:ext cx="7776847" cy="4428493"/>
          </a:xfrm>
          <a:prstGeom prst="rect">
            <a:avLst/>
          </a:prstGeom>
        </p:spPr>
      </p:pic>
    </p:spTree>
    <p:extLst>
      <p:ext uri="{BB962C8B-B14F-4D97-AF65-F5344CB8AC3E}">
        <p14:creationId xmlns:p14="http://schemas.microsoft.com/office/powerpoint/2010/main" val="2183548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0EE5E-302A-413B-3005-EB3DFA650D0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7CBE00B-4703-8C34-7C44-714DDB87D2A8}"/>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82BF3D81-2A39-B36F-BA60-A48EB079AAA2}"/>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Cambria" panose="02040503050406030204" pitchFamily="18" charset="0"/>
                <a:ea typeface="Cambria" panose="02040503050406030204" pitchFamily="18" charset="0"/>
                <a:cs typeface="Times New Roman" pitchFamily="18" charset="0"/>
              </a:rPr>
              <a:t>IoT </a:t>
            </a:r>
            <a:r>
              <a:rPr lang="en-US" sz="2400" b="1" dirty="0">
                <a:latin typeface="Times New Roman" pitchFamily="18" charset="0"/>
                <a:cs typeface="Times New Roman" pitchFamily="18" charset="0"/>
              </a:rPr>
              <a:t>Design Methodology </a:t>
            </a:r>
            <a:endParaRPr lang="en-US" sz="2400" b="1" dirty="0"/>
          </a:p>
        </p:txBody>
      </p:sp>
      <p:sp>
        <p:nvSpPr>
          <p:cNvPr id="7" name="TextBox 6">
            <a:extLst>
              <a:ext uri="{FF2B5EF4-FFF2-40B4-BE49-F238E27FC236}">
                <a16:creationId xmlns:a16="http://schemas.microsoft.com/office/drawing/2014/main" id="{74832ADB-0292-03CE-6291-5357CDDBFEAD}"/>
              </a:ext>
            </a:extLst>
          </p:cNvPr>
          <p:cNvSpPr txBox="1"/>
          <p:nvPr/>
        </p:nvSpPr>
        <p:spPr>
          <a:xfrm>
            <a:off x="694188" y="2060848"/>
            <a:ext cx="7755624" cy="5078313"/>
          </a:xfrm>
          <a:prstGeom prst="rect">
            <a:avLst/>
          </a:prstGeom>
          <a:noFill/>
        </p:spPr>
        <p:txBody>
          <a:bodyPr wrap="square" rtlCol="0">
            <a:spAutoFit/>
          </a:bodyPr>
          <a:lstStyle/>
          <a:p>
            <a:pPr algn="just"/>
            <a:r>
              <a:rPr lang="en-US" b="1" u="sng" dirty="0"/>
              <a:t>Step 1: </a:t>
            </a:r>
          </a:p>
          <a:p>
            <a:pPr marL="285750" indent="-285750" algn="just">
              <a:buFont typeface="Arial" panose="020B0604020202020204" pitchFamily="34" charset="0"/>
              <a:buChar char="•"/>
            </a:pPr>
            <a:r>
              <a:rPr lang="en-US" u="sng" dirty="0"/>
              <a:t>Purpose &amp; Requirements Specification</a:t>
            </a:r>
            <a:r>
              <a:rPr lang="en-US" dirty="0"/>
              <a:t>: Define the purpose and requirements of the system. In this step, the system purpose, behavior and requirements (such as data collection requirements, data analysis requirements, system management requirements, data privacy and security requirements, user interface requirements, ...) are captured.</a:t>
            </a:r>
          </a:p>
          <a:p>
            <a:pPr marL="285750" indent="-285750" algn="jus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algn="just"/>
            <a:r>
              <a:rPr lang="en-US" b="1" u="sng" dirty="0"/>
              <a:t>Step 2: </a:t>
            </a:r>
          </a:p>
          <a:p>
            <a:pPr marL="285750" indent="-285750" algn="just">
              <a:buFont typeface="Arial" panose="020B0604020202020204" pitchFamily="34" charset="0"/>
              <a:buChar char="•"/>
            </a:pPr>
            <a:r>
              <a:rPr lang="en-US" u="sng" dirty="0"/>
              <a:t>Process Specification</a:t>
            </a:r>
            <a:r>
              <a:rPr lang="en-US" dirty="0"/>
              <a:t>:. In this step, the use cases of the IoT system are formally described based on and derived from the purpose and requirement specifications are captured.</a:t>
            </a:r>
            <a:endParaRPr lang="en-US" sz="1800" dirty="0">
              <a:effectLst/>
              <a:latin typeface="Calibri" panose="020F0502020204030204" pitchFamily="34" charset="0"/>
              <a:ea typeface="Calibri" panose="020F0502020204030204" pitchFamily="34" charset="0"/>
            </a:endParaRPr>
          </a:p>
          <a:p>
            <a:pPr algn="just"/>
            <a:endParaRPr lang="en-IN" sz="1800" dirty="0">
              <a:effectLst/>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dirty="0"/>
          </a:p>
          <a:p>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037804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29569-E238-CE8B-CF52-85F64DA4B83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65360C7-E17D-B6C2-3E53-2BD39165B047}"/>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CC74D4E7-05A5-E224-32C1-151DB17E61B7}"/>
              </a:ext>
            </a:extLst>
          </p:cNvPr>
          <p:cNvSpPr/>
          <p:nvPr/>
        </p:nvSpPr>
        <p:spPr>
          <a:xfrm>
            <a:off x="611560" y="511313"/>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AURDINO BOARDS</a:t>
            </a:r>
            <a:endParaRPr lang="en-US" sz="2400" b="1" dirty="0">
              <a:latin typeface="Times New Roman" panose="02020603050405020304" pitchFamily="18" charset="0"/>
              <a:cs typeface="Times New Roman" pitchFamily="18" charset="0"/>
            </a:endParaRPr>
          </a:p>
        </p:txBody>
      </p:sp>
      <p:pic>
        <p:nvPicPr>
          <p:cNvPr id="4" name="Picture 3">
            <a:extLst>
              <a:ext uri="{FF2B5EF4-FFF2-40B4-BE49-F238E27FC236}">
                <a16:creationId xmlns:a16="http://schemas.microsoft.com/office/drawing/2014/main" id="{8B07FE19-22E2-A988-E665-73613D37AEC5}"/>
              </a:ext>
            </a:extLst>
          </p:cNvPr>
          <p:cNvPicPr>
            <a:picLocks noChangeAspect="1"/>
          </p:cNvPicPr>
          <p:nvPr/>
        </p:nvPicPr>
        <p:blipFill>
          <a:blip r:embed="rId2"/>
          <a:stretch>
            <a:fillRect/>
          </a:stretch>
        </p:blipFill>
        <p:spPr>
          <a:xfrm>
            <a:off x="395536" y="1268760"/>
            <a:ext cx="8424936" cy="5077927"/>
          </a:xfrm>
          <a:prstGeom prst="rect">
            <a:avLst/>
          </a:prstGeom>
        </p:spPr>
      </p:pic>
    </p:spTree>
    <p:extLst>
      <p:ext uri="{BB962C8B-B14F-4D97-AF65-F5344CB8AC3E}">
        <p14:creationId xmlns:p14="http://schemas.microsoft.com/office/powerpoint/2010/main" val="2871487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5D8AF-7C38-343F-8DCB-7D41D9336A30}"/>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F902EA7-515E-62A2-470F-88D58400D924}"/>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FFFE63E0-1489-6C84-36C5-BFAF3D5EB99A}"/>
              </a:ext>
            </a:extLst>
          </p:cNvPr>
          <p:cNvSpPr/>
          <p:nvPr/>
        </p:nvSpPr>
        <p:spPr>
          <a:xfrm>
            <a:off x="611560" y="605683"/>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AURDINO BOARDS</a:t>
            </a:r>
            <a:endParaRPr lang="en-US" sz="2400" b="1" dirty="0">
              <a:latin typeface="Times New Roman" panose="02020603050405020304" pitchFamily="18" charset="0"/>
              <a:cs typeface="Times New Roman" pitchFamily="18" charset="0"/>
            </a:endParaRPr>
          </a:p>
        </p:txBody>
      </p:sp>
      <p:pic>
        <p:nvPicPr>
          <p:cNvPr id="6" name="Picture 5">
            <a:extLst>
              <a:ext uri="{FF2B5EF4-FFF2-40B4-BE49-F238E27FC236}">
                <a16:creationId xmlns:a16="http://schemas.microsoft.com/office/drawing/2014/main" id="{5C2AA987-FC0B-CD75-BD7C-A53488E0579D}"/>
              </a:ext>
            </a:extLst>
          </p:cNvPr>
          <p:cNvPicPr>
            <a:picLocks noChangeAspect="1"/>
          </p:cNvPicPr>
          <p:nvPr/>
        </p:nvPicPr>
        <p:blipFill>
          <a:blip r:embed="rId2"/>
          <a:stretch>
            <a:fillRect/>
          </a:stretch>
        </p:blipFill>
        <p:spPr>
          <a:xfrm>
            <a:off x="467543" y="1340768"/>
            <a:ext cx="8208895" cy="4968552"/>
          </a:xfrm>
          <a:prstGeom prst="rect">
            <a:avLst/>
          </a:prstGeom>
        </p:spPr>
      </p:pic>
    </p:spTree>
    <p:extLst>
      <p:ext uri="{BB962C8B-B14F-4D97-AF65-F5344CB8AC3E}">
        <p14:creationId xmlns:p14="http://schemas.microsoft.com/office/powerpoint/2010/main" val="3899890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9FAC-465C-9FAD-C76C-6C023849F2D0}"/>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A544714-63C0-7D90-0737-54EA09F7BA56}"/>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20AF4B66-ABF6-2D08-6017-1F5A9C0CE566}"/>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AURDINO BOARDS</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D3FAA5D0-483F-35A2-E2E3-2DE8C6ED6509}"/>
              </a:ext>
            </a:extLst>
          </p:cNvPr>
          <p:cNvSpPr txBox="1"/>
          <p:nvPr/>
        </p:nvSpPr>
        <p:spPr>
          <a:xfrm>
            <a:off x="694187" y="2060848"/>
            <a:ext cx="7550221" cy="3046988"/>
          </a:xfrm>
          <a:prstGeom prst="rect">
            <a:avLst/>
          </a:prstGeom>
          <a:noFill/>
        </p:spPr>
        <p:txBody>
          <a:bodyPr wrap="square" rtlCol="0">
            <a:spAutoFit/>
          </a:bodyPr>
          <a:lstStyle/>
          <a:p>
            <a:pPr algn="just"/>
            <a:r>
              <a:rPr lang="en-US" sz="2400" b="1" u="sng" dirty="0"/>
              <a:t>What is Setup? What type of code is written in the setup block?</a:t>
            </a:r>
            <a:endParaRPr lang="en-US" sz="2400" b="1" u="sng" dirty="0">
              <a:effectLst/>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It contains an initial part of the code to be executed.</a:t>
            </a:r>
          </a:p>
          <a:p>
            <a:pPr marL="285750" indent="-285750" algn="just">
              <a:buFont typeface="Arial" panose="020B0604020202020204" pitchFamily="34" charset="0"/>
              <a:buChar char="•"/>
            </a:pPr>
            <a:endParaRPr lang="en-US" dirty="0">
              <a:effectLst/>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The pin modes, libraries, variables, etc., are initialized in the setup section. </a:t>
            </a:r>
          </a:p>
          <a:p>
            <a:pPr algn="just"/>
            <a:endParaRPr lang="en-US" dirty="0">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dirty="0">
                <a:effectLst/>
                <a:latin typeface="Calibri" panose="020F0502020204030204" pitchFamily="34" charset="0"/>
                <a:ea typeface="Calibri" panose="020F0502020204030204" pitchFamily="34" charset="0"/>
              </a:rPr>
              <a:t>It is executed only once during the uploading of the program and after reset or power up of the Arduino board.</a:t>
            </a:r>
          </a:p>
          <a:p>
            <a:pPr marL="285750" indent="-285750" algn="just">
              <a:buFont typeface="Arial" panose="020B0604020202020204" pitchFamily="34" charset="0"/>
              <a:buChar char="•"/>
            </a:pPr>
            <a:endParaRPr lang="en-US" dirty="0">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823324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B6851-DBA8-8AFE-6EA9-C84C30FFF20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5CB5F33-CF97-9E57-45C1-D1BC1C8931A6}"/>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D43F259A-AC39-F457-01EB-770F018F4F0E}"/>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AURDINO BOARDS</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0821682D-05BB-C599-1F83-3D9F37EB70B8}"/>
              </a:ext>
            </a:extLst>
          </p:cNvPr>
          <p:cNvSpPr txBox="1"/>
          <p:nvPr/>
        </p:nvSpPr>
        <p:spPr>
          <a:xfrm>
            <a:off x="694187" y="2060848"/>
            <a:ext cx="7550221" cy="2492990"/>
          </a:xfrm>
          <a:prstGeom prst="rect">
            <a:avLst/>
          </a:prstGeom>
          <a:noFill/>
        </p:spPr>
        <p:txBody>
          <a:bodyPr wrap="square" rtlCol="0">
            <a:spAutoFit/>
          </a:bodyPr>
          <a:lstStyle/>
          <a:p>
            <a:pPr algn="just"/>
            <a:r>
              <a:rPr lang="en-US" sz="2400" b="1" u="sng" dirty="0"/>
              <a:t>What is Loop? What type of code is written in the Loop block?</a:t>
            </a:r>
          </a:p>
          <a:p>
            <a:pPr algn="just"/>
            <a:endParaRPr lang="en-US" dirty="0">
              <a:effectLst/>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The  loop contains statements that are executed repeatedly.</a:t>
            </a:r>
          </a:p>
          <a:p>
            <a:pPr algn="just"/>
            <a:endParaRPr lang="en-US" dirty="0">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dirty="0">
                <a:effectLst/>
                <a:latin typeface="Calibri" panose="020F0502020204030204" pitchFamily="34" charset="0"/>
                <a:ea typeface="Calibri" panose="020F0502020204030204" pitchFamily="34" charset="0"/>
              </a:rPr>
              <a:t>The section of code inside the curly brackets is repeated depending on the value of variables. </a:t>
            </a:r>
            <a:endParaRPr lang="en-US" dirty="0">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740990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45FA6-E760-E253-5F8D-63D1DB771D1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8A433FD-9CDE-9E5F-E929-A99D8FB95D9A}"/>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FEB8E82A-493B-40C0-AFFB-325894841A51}"/>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AURDINO BOARDS</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C05C1A0D-8486-9FB5-02DD-531183E0E70C}"/>
              </a:ext>
            </a:extLst>
          </p:cNvPr>
          <p:cNvSpPr txBox="1"/>
          <p:nvPr/>
        </p:nvSpPr>
        <p:spPr>
          <a:xfrm>
            <a:off x="589086" y="1628800"/>
            <a:ext cx="8087354" cy="4647426"/>
          </a:xfrm>
          <a:prstGeom prst="rect">
            <a:avLst/>
          </a:prstGeom>
          <a:noFill/>
        </p:spPr>
        <p:txBody>
          <a:bodyPr wrap="square" rtlCol="0">
            <a:spAutoFit/>
          </a:bodyPr>
          <a:lstStyle/>
          <a:p>
            <a:pPr algn="ctr"/>
            <a:r>
              <a:rPr lang="en-US" sz="3200" b="1" u="sng" dirty="0"/>
              <a:t>Time in Arduino</a:t>
            </a:r>
          </a:p>
          <a:p>
            <a:pPr algn="just"/>
            <a:endParaRPr lang="en-US" sz="2400" dirty="0">
              <a:effectLst/>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sz="2400" dirty="0">
                <a:latin typeface="Calibri" panose="020F0502020204030204" pitchFamily="34" charset="0"/>
                <a:ea typeface="Calibri" panose="020F0502020204030204" pitchFamily="34" charset="0"/>
              </a:rPr>
              <a:t>The time in Arduino programming is measured in a millisecond.</a:t>
            </a:r>
          </a:p>
          <a:p>
            <a:pPr algn="just"/>
            <a:endParaRPr lang="en-US" sz="2400" dirty="0">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sz="2400" dirty="0">
                <a:effectLst/>
                <a:latin typeface="Calibri" panose="020F0502020204030204" pitchFamily="34" charset="0"/>
                <a:ea typeface="Calibri" panose="020F0502020204030204" pitchFamily="34" charset="0"/>
              </a:rPr>
              <a:t>Where, 1 sec = 1000 milliseconds</a:t>
            </a:r>
          </a:p>
          <a:p>
            <a:pPr marL="285750" indent="-285750" algn="just">
              <a:buFont typeface="Arial" panose="020B0604020202020204" pitchFamily="34" charset="0"/>
              <a:buChar char="•"/>
            </a:pPr>
            <a:endParaRPr lang="en-US" sz="2400" dirty="0">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sz="2400" dirty="0">
                <a:effectLst/>
                <a:latin typeface="Calibri" panose="020F0502020204030204" pitchFamily="34" charset="0"/>
                <a:ea typeface="Calibri" panose="020F0502020204030204" pitchFamily="34" charset="0"/>
              </a:rPr>
              <a:t>We can adjust the timing according to the milliseconds.</a:t>
            </a:r>
          </a:p>
          <a:p>
            <a:pPr marL="285750" indent="-285750" algn="just">
              <a:buFont typeface="Arial" panose="020B0604020202020204" pitchFamily="34" charset="0"/>
              <a:buChar char="•"/>
            </a:pPr>
            <a:endParaRPr lang="en-US" sz="2400" dirty="0">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sz="2400" dirty="0">
                <a:latin typeface="Calibri" panose="020F0502020204030204" pitchFamily="34" charset="0"/>
                <a:ea typeface="Calibri" panose="020F0502020204030204" pitchFamily="34" charset="0"/>
              </a:rPr>
              <a:t>For example, for a 5-second delay, the time displayed will be 5000 milliseconds.</a:t>
            </a:r>
          </a:p>
          <a:p>
            <a:pPr marL="285750" indent="-285750" algn="just">
              <a:buFont typeface="Arial" panose="020B0604020202020204" pitchFamily="34" charset="0"/>
              <a:buChar char="•"/>
            </a:pPr>
            <a:endParaRPr lang="en-US"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8974922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7D3BA-EBED-2F23-02B3-957CC3D143A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6CF7E68-7862-0A25-17F4-60C74BD0FA48}"/>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3BC69990-0CFA-50FC-95DF-43E6DF667102}"/>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AURDINO BOARDS</a:t>
            </a:r>
            <a:endParaRPr lang="en-US" sz="2400" b="1" dirty="0">
              <a:latin typeface="Times New Roman" panose="02020603050405020304" pitchFamily="18" charset="0"/>
              <a:cs typeface="Times New Roman" pitchFamily="18" charset="0"/>
            </a:endParaRPr>
          </a:p>
        </p:txBody>
      </p:sp>
      <p:pic>
        <p:nvPicPr>
          <p:cNvPr id="6" name="Picture 5">
            <a:extLst>
              <a:ext uri="{FF2B5EF4-FFF2-40B4-BE49-F238E27FC236}">
                <a16:creationId xmlns:a16="http://schemas.microsoft.com/office/drawing/2014/main" id="{64B02FEA-F305-AB0F-56FF-DA6371761AF2}"/>
              </a:ext>
            </a:extLst>
          </p:cNvPr>
          <p:cNvPicPr>
            <a:picLocks noChangeAspect="1"/>
          </p:cNvPicPr>
          <p:nvPr/>
        </p:nvPicPr>
        <p:blipFill>
          <a:blip r:embed="rId2"/>
          <a:stretch>
            <a:fillRect/>
          </a:stretch>
        </p:blipFill>
        <p:spPr>
          <a:xfrm>
            <a:off x="395536" y="1448779"/>
            <a:ext cx="8424936" cy="5004557"/>
          </a:xfrm>
          <a:prstGeom prst="rect">
            <a:avLst/>
          </a:prstGeom>
        </p:spPr>
      </p:pic>
    </p:spTree>
    <p:extLst>
      <p:ext uri="{BB962C8B-B14F-4D97-AF65-F5344CB8AC3E}">
        <p14:creationId xmlns:p14="http://schemas.microsoft.com/office/powerpoint/2010/main" val="2161598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6D5FA-B614-774D-3502-B178611135D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CDF5146-53A7-9D05-4D4C-147F84E1DAE7}"/>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47998955-73D4-E4E9-B7DA-613EEB58CF7F}"/>
              </a:ext>
            </a:extLst>
          </p:cNvPr>
          <p:cNvSpPr/>
          <p:nvPr/>
        </p:nvSpPr>
        <p:spPr>
          <a:xfrm>
            <a:off x="742743" y="548680"/>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AURDINO BOARDS</a:t>
            </a:r>
            <a:endParaRPr lang="en-US" sz="2400" b="1" dirty="0">
              <a:latin typeface="Times New Roman" panose="02020603050405020304" pitchFamily="18" charset="0"/>
              <a:cs typeface="Times New Roman" pitchFamily="18" charset="0"/>
            </a:endParaRPr>
          </a:p>
        </p:txBody>
      </p:sp>
      <p:pic>
        <p:nvPicPr>
          <p:cNvPr id="4" name="Picture 3">
            <a:extLst>
              <a:ext uri="{FF2B5EF4-FFF2-40B4-BE49-F238E27FC236}">
                <a16:creationId xmlns:a16="http://schemas.microsoft.com/office/drawing/2014/main" id="{1434922A-DA56-8D38-0A7F-710003C5AED0}"/>
              </a:ext>
            </a:extLst>
          </p:cNvPr>
          <p:cNvPicPr>
            <a:picLocks noChangeAspect="1"/>
          </p:cNvPicPr>
          <p:nvPr/>
        </p:nvPicPr>
        <p:blipFill>
          <a:blip r:embed="rId2"/>
          <a:stretch>
            <a:fillRect/>
          </a:stretch>
        </p:blipFill>
        <p:spPr>
          <a:xfrm>
            <a:off x="395536" y="1412776"/>
            <a:ext cx="8375671" cy="5006315"/>
          </a:xfrm>
          <a:prstGeom prst="rect">
            <a:avLst/>
          </a:prstGeom>
        </p:spPr>
      </p:pic>
    </p:spTree>
    <p:extLst>
      <p:ext uri="{BB962C8B-B14F-4D97-AF65-F5344CB8AC3E}">
        <p14:creationId xmlns:p14="http://schemas.microsoft.com/office/powerpoint/2010/main" val="26627315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A3AB5-DDDB-73FB-7ECF-3D408C77283D}"/>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C2CA19C-9C2F-5678-A4B1-262262396844}"/>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C55A9594-F846-B805-60A7-AD2CEAC49724}"/>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AURDINO BOARDS</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E42178D4-17DB-B95F-53B1-BEC07CD20534}"/>
              </a:ext>
            </a:extLst>
          </p:cNvPr>
          <p:cNvSpPr txBox="1"/>
          <p:nvPr/>
        </p:nvSpPr>
        <p:spPr>
          <a:xfrm>
            <a:off x="694187" y="2060848"/>
            <a:ext cx="7550221" cy="3139321"/>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latin typeface="Calibri" panose="020F0502020204030204" pitchFamily="34" charset="0"/>
                <a:ea typeface="Calibri" panose="020F0502020204030204" pitchFamily="34" charset="0"/>
              </a:rPr>
              <a:t>pinMode</a:t>
            </a:r>
            <a:r>
              <a:rPr lang="en-US" dirty="0">
                <a:latin typeface="Calibri" panose="020F0502020204030204" pitchFamily="34" charset="0"/>
                <a:ea typeface="Calibri" panose="020F0502020204030204" pitchFamily="34" charset="0"/>
              </a:rPr>
              <a:t>()</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The  specific pin number is set as the  INPUT or OUTPUT in the </a:t>
            </a:r>
            <a:r>
              <a:rPr lang="en-US" dirty="0" err="1">
                <a:latin typeface="Calibri" panose="020F0502020204030204" pitchFamily="34" charset="0"/>
                <a:ea typeface="Calibri" panose="020F0502020204030204" pitchFamily="34" charset="0"/>
              </a:rPr>
              <a:t>pinMode</a:t>
            </a:r>
            <a:r>
              <a:rPr lang="en-US" dirty="0">
                <a:latin typeface="Calibri" panose="020F0502020204030204" pitchFamily="34" charset="0"/>
                <a:ea typeface="Calibri" panose="020F0502020204030204" pitchFamily="34" charset="0"/>
              </a:rPr>
              <a:t> () function.</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The syntax is: </a:t>
            </a:r>
            <a:r>
              <a:rPr lang="en-US" dirty="0" err="1">
                <a:latin typeface="Calibri" panose="020F0502020204030204" pitchFamily="34" charset="0"/>
                <a:ea typeface="Calibri" panose="020F0502020204030204" pitchFamily="34" charset="0"/>
              </a:rPr>
              <a:t>pinMode</a:t>
            </a:r>
            <a:r>
              <a:rPr lang="en-US" dirty="0">
                <a:latin typeface="Calibri" panose="020F0502020204030204" pitchFamily="34" charset="0"/>
                <a:ea typeface="Calibri" panose="020F0502020204030204" pitchFamily="34" charset="0"/>
              </a:rPr>
              <a:t>(pin, mode) where,</a:t>
            </a:r>
            <a:endParaRPr lang="en-US" dirty="0">
              <a:effectLst/>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Pin: It is the pin number. We can select the pin number according to the requirements.</a:t>
            </a:r>
            <a:endParaRPr lang="en-US" dirty="0">
              <a:effectLst/>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Mode: We can set the mode as INPUT or OUTPUT according to the corresponding pin number.</a:t>
            </a:r>
            <a:endParaRPr lang="en-US" dirty="0">
              <a:effectLst/>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Example: We want to set the 13 pin number as the output pin.</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Code:</a:t>
            </a:r>
          </a:p>
          <a:p>
            <a:pPr marL="285750" indent="-285750" algn="just">
              <a:buFont typeface="Arial" panose="020B0604020202020204" pitchFamily="34" charset="0"/>
              <a:buChar char="•"/>
            </a:pPr>
            <a:r>
              <a:rPr lang="en-US" dirty="0" err="1">
                <a:effectLst/>
                <a:latin typeface="Calibri" panose="020F0502020204030204" pitchFamily="34" charset="0"/>
                <a:ea typeface="Calibri" panose="020F0502020204030204" pitchFamily="34" charset="0"/>
              </a:rPr>
              <a:t>pinMode</a:t>
            </a:r>
            <a:r>
              <a:rPr lang="en-US" dirty="0">
                <a:effectLst/>
                <a:latin typeface="Calibri" panose="020F0502020204030204" pitchFamily="34" charset="0"/>
                <a:ea typeface="Calibri" panose="020F0502020204030204" pitchFamily="34" charset="0"/>
              </a:rPr>
              <a:t> (13, OUTPUT);</a:t>
            </a:r>
          </a:p>
        </p:txBody>
      </p:sp>
    </p:spTree>
    <p:extLst>
      <p:ext uri="{BB962C8B-B14F-4D97-AF65-F5344CB8AC3E}">
        <p14:creationId xmlns:p14="http://schemas.microsoft.com/office/powerpoint/2010/main" val="3027598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4E900-BDF6-B534-C2A9-A247408178C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92BE227-D5E4-13A8-CC6A-EB0250ED977D}"/>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DB5DEFD1-1CED-864A-1E09-639C2E3AAF4E}"/>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AURDINO BOARDS</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4AA3BDCD-4E3E-8E96-2224-31F1BF25EA67}"/>
              </a:ext>
            </a:extLst>
          </p:cNvPr>
          <p:cNvSpPr txBox="1"/>
          <p:nvPr/>
        </p:nvSpPr>
        <p:spPr>
          <a:xfrm>
            <a:off x="694187" y="2060848"/>
            <a:ext cx="7550221" cy="3139321"/>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latin typeface="Calibri" panose="020F0502020204030204" pitchFamily="34" charset="0"/>
                <a:ea typeface="Calibri" panose="020F0502020204030204" pitchFamily="34" charset="0"/>
              </a:rPr>
              <a:t>digitalWrite</a:t>
            </a:r>
            <a:r>
              <a:rPr lang="en-US" dirty="0">
                <a:latin typeface="Calibri" panose="020F0502020204030204" pitchFamily="34" charset="0"/>
                <a:ea typeface="Calibri" panose="020F0502020204030204" pitchFamily="34" charset="0"/>
              </a:rPr>
              <a:t>()</a:t>
            </a:r>
          </a:p>
          <a:p>
            <a:pPr algn="just"/>
            <a:endParaRPr lang="en-US" dirty="0">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The </a:t>
            </a:r>
            <a:r>
              <a:rPr lang="en-US" dirty="0" err="1">
                <a:latin typeface="Calibri" panose="020F0502020204030204" pitchFamily="34" charset="0"/>
                <a:ea typeface="Calibri" panose="020F0502020204030204" pitchFamily="34" charset="0"/>
              </a:rPr>
              <a:t>digitalWrite</a:t>
            </a:r>
            <a:r>
              <a:rPr lang="en-US" dirty="0">
                <a:latin typeface="Calibri" panose="020F0502020204030204" pitchFamily="34" charset="0"/>
                <a:ea typeface="Calibri" panose="020F0502020204030204" pitchFamily="34" charset="0"/>
              </a:rPr>
              <a:t> () function is used to set the value of a pin as HIGH or  LOW. Where,</a:t>
            </a:r>
          </a:p>
          <a:p>
            <a:pPr algn="just"/>
            <a:endParaRPr lang="en-US" dirty="0">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HIGH: It sets the value of the voltage. For the 5V board, it will set the value of 5V, while for 3.3V, it will set the value of 3.3V.</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LOW: It sets the value = 0(GND).</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If we do not set the </a:t>
            </a:r>
            <a:r>
              <a:rPr lang="en-US" dirty="0" err="1">
                <a:latin typeface="Calibri" panose="020F0502020204030204" pitchFamily="34" charset="0"/>
                <a:ea typeface="Calibri" panose="020F0502020204030204" pitchFamily="34" charset="0"/>
              </a:rPr>
              <a:t>pinMode</a:t>
            </a:r>
            <a:r>
              <a:rPr lang="en-US" dirty="0">
                <a:latin typeface="Calibri" panose="020F0502020204030204" pitchFamily="34" charset="0"/>
                <a:ea typeface="Calibri" panose="020F0502020204030204" pitchFamily="34" charset="0"/>
              </a:rPr>
              <a:t> as OUTPUT, the LED may light dim.</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The syntax is: </a:t>
            </a:r>
            <a:r>
              <a:rPr lang="en-US" dirty="0" err="1">
                <a:latin typeface="Calibri" panose="020F0502020204030204" pitchFamily="34" charset="0"/>
                <a:ea typeface="Calibri" panose="020F0502020204030204" pitchFamily="34" charset="0"/>
              </a:rPr>
              <a:t>digitalWrite</a:t>
            </a:r>
            <a:r>
              <a:rPr lang="en-US" dirty="0">
                <a:latin typeface="Calibri" panose="020F0502020204030204" pitchFamily="34" charset="0"/>
                <a:ea typeface="Calibri" panose="020F0502020204030204" pitchFamily="34" charset="0"/>
              </a:rPr>
              <a:t>(pin, value HIGH/LOW)</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Pin: We can specify the pin number or the declared variable.</a:t>
            </a:r>
          </a:p>
        </p:txBody>
      </p:sp>
    </p:spTree>
    <p:extLst>
      <p:ext uri="{BB962C8B-B14F-4D97-AF65-F5344CB8AC3E}">
        <p14:creationId xmlns:p14="http://schemas.microsoft.com/office/powerpoint/2010/main" val="19802833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0624F-99DC-40FB-9B23-54547355CEA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AAD4282-9A4E-ABAA-F5BF-A4A7455439FB}"/>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8E341617-8D5A-239F-27B9-11E74496C9E2}"/>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AURDINO BOARDS</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70E681E8-0D47-2F4E-171D-A290887B5958}"/>
              </a:ext>
            </a:extLst>
          </p:cNvPr>
          <p:cNvSpPr txBox="1"/>
          <p:nvPr/>
        </p:nvSpPr>
        <p:spPr>
          <a:xfrm>
            <a:off x="694187" y="2060848"/>
            <a:ext cx="7550221" cy="3139321"/>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Let’s understand with an example.</a:t>
            </a:r>
          </a:p>
          <a:p>
            <a:pPr marL="285750" indent="-285750" algn="just">
              <a:buFont typeface="Arial" panose="020B0604020202020204" pitchFamily="34" charset="0"/>
              <a:buChar char="•"/>
            </a:pPr>
            <a:endParaRPr lang="en-US" dirty="0">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Example:</a:t>
            </a:r>
          </a:p>
          <a:p>
            <a:pPr marL="285750" indent="-285750" algn="just">
              <a:buFont typeface="Arial" panose="020B0604020202020204" pitchFamily="34" charset="0"/>
              <a:buChar char="•"/>
            </a:pPr>
            <a:endParaRPr lang="en-US" dirty="0">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dirty="0" err="1">
                <a:latin typeface="Calibri" panose="020F0502020204030204" pitchFamily="34" charset="0"/>
                <a:ea typeface="Calibri" panose="020F0502020204030204" pitchFamily="34" charset="0"/>
              </a:rPr>
              <a:t>digitalWrite</a:t>
            </a:r>
            <a:r>
              <a:rPr lang="en-US" dirty="0">
                <a:latin typeface="Calibri" panose="020F0502020204030204" pitchFamily="34" charset="0"/>
                <a:ea typeface="Calibri" panose="020F0502020204030204" pitchFamily="34" charset="0"/>
              </a:rPr>
              <a:t> (13, HIGH);</a:t>
            </a:r>
          </a:p>
          <a:p>
            <a:pPr marL="285750" indent="-285750" algn="just">
              <a:buFont typeface="Arial" panose="020B0604020202020204" pitchFamily="34" charset="0"/>
              <a:buChar char="•"/>
            </a:pPr>
            <a:endParaRPr lang="en-US" dirty="0">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dirty="0" err="1">
                <a:latin typeface="Calibri" panose="020F0502020204030204" pitchFamily="34" charset="0"/>
                <a:ea typeface="Calibri" panose="020F0502020204030204" pitchFamily="34" charset="0"/>
              </a:rPr>
              <a:t>digitalWrite</a:t>
            </a:r>
            <a:r>
              <a:rPr lang="en-US" dirty="0">
                <a:latin typeface="Calibri" panose="020F0502020204030204" pitchFamily="34" charset="0"/>
                <a:ea typeface="Calibri" panose="020F0502020204030204" pitchFamily="34" charset="0"/>
              </a:rPr>
              <a:t> (13, LOW);</a:t>
            </a:r>
          </a:p>
          <a:p>
            <a:pPr marL="285750" indent="-285750" algn="just">
              <a:buFont typeface="Arial" panose="020B0604020202020204" pitchFamily="34" charset="0"/>
              <a:buChar char="•"/>
            </a:pPr>
            <a:endParaRPr lang="en-US" dirty="0">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The HIGH will ON the LED and LOW will OFF the LED connected to pin number 13.</a:t>
            </a:r>
          </a:p>
          <a:p>
            <a:pPr algn="just"/>
            <a:endParaRPr lang="en-US" dirty="0">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66916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22D59-0208-7AFC-148C-F689ABDC982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EBBDFAB-C285-1F56-7A56-7FFC868CE2D2}"/>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392D660D-8CE0-872B-6A16-73C8EEBDE458}"/>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Cambria" panose="02040503050406030204" pitchFamily="18" charset="0"/>
                <a:ea typeface="Cambria" panose="02040503050406030204" pitchFamily="18" charset="0"/>
                <a:cs typeface="Times New Roman" pitchFamily="18" charset="0"/>
              </a:rPr>
              <a:t>IoT </a:t>
            </a:r>
            <a:r>
              <a:rPr lang="en-US" sz="2400" b="1" dirty="0">
                <a:latin typeface="Times New Roman" pitchFamily="18" charset="0"/>
                <a:cs typeface="Times New Roman" pitchFamily="18" charset="0"/>
              </a:rPr>
              <a:t>Design Methodology </a:t>
            </a:r>
            <a:endParaRPr lang="en-US" sz="2400" b="1" dirty="0"/>
          </a:p>
        </p:txBody>
      </p:sp>
      <p:sp>
        <p:nvSpPr>
          <p:cNvPr id="7" name="TextBox 6">
            <a:extLst>
              <a:ext uri="{FF2B5EF4-FFF2-40B4-BE49-F238E27FC236}">
                <a16:creationId xmlns:a16="http://schemas.microsoft.com/office/drawing/2014/main" id="{28330946-22C3-7DDC-1738-789D119E9A3D}"/>
              </a:ext>
            </a:extLst>
          </p:cNvPr>
          <p:cNvSpPr txBox="1"/>
          <p:nvPr/>
        </p:nvSpPr>
        <p:spPr>
          <a:xfrm>
            <a:off x="694187" y="2060848"/>
            <a:ext cx="7982251" cy="5909310"/>
          </a:xfrm>
          <a:prstGeom prst="rect">
            <a:avLst/>
          </a:prstGeom>
          <a:noFill/>
        </p:spPr>
        <p:txBody>
          <a:bodyPr wrap="square" rtlCol="0">
            <a:spAutoFit/>
          </a:bodyPr>
          <a:lstStyle/>
          <a:p>
            <a:pPr algn="just"/>
            <a:r>
              <a:rPr lang="en-US" b="1" u="sng" dirty="0"/>
              <a:t>Step 3: </a:t>
            </a:r>
          </a:p>
          <a:p>
            <a:pPr marL="285750" indent="-285750" algn="just">
              <a:buFont typeface="Arial" panose="020B0604020202020204" pitchFamily="34" charset="0"/>
              <a:buChar char="•"/>
            </a:pPr>
            <a:r>
              <a:rPr lang="en-US" u="sng" dirty="0"/>
              <a:t>Domain Model Specification</a:t>
            </a:r>
            <a:r>
              <a:rPr lang="en-US" dirty="0"/>
              <a:t>: Domain model defines the attributes of the objects and relationships between objects. Domain model provides an abstract representation of the concepts, objects and entities in the IoT domain, independent of any specific technology or platform. With the domain model, the IoT system designers can get an understanding of the IoT domain for which the system is to be designed.</a:t>
            </a:r>
          </a:p>
          <a:p>
            <a:pPr marL="285750" indent="-285750" algn="jus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algn="just"/>
            <a:r>
              <a:rPr lang="en-US" b="1" u="sng" dirty="0"/>
              <a:t>Step 4: </a:t>
            </a:r>
          </a:p>
          <a:p>
            <a:pPr marL="285750" indent="-285750" algn="just">
              <a:buFont typeface="Arial" panose="020B0604020202020204" pitchFamily="34" charset="0"/>
              <a:buChar char="•"/>
            </a:pPr>
            <a:r>
              <a:rPr lang="en-US" u="sng" dirty="0"/>
              <a:t>Information Model Specification</a:t>
            </a:r>
            <a:r>
              <a:rPr lang="en-US" dirty="0"/>
              <a:t>: Information Model defines the structure of all the information in the IoT system, for example, attributes of Virtual Entities, relations, etc. Information model does not describe the specifics of how the information is represented or stored. To define the information model, we first list the Virtual Entities defined in the Domain Model. Information model adds more details to the Virtual Entities by defining their attributes and relations.</a:t>
            </a: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dirty="0"/>
          </a:p>
          <a:p>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6358155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9ACD2-A9E1-3BCF-04DE-A5D4207E80B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A540596-436F-BAC3-BF1F-F62F2BA05D7B}"/>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38D1B39F-34F1-22DC-F1E3-B33CBE9A4690}"/>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AURDINO BOARDS</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0B4F6CD1-4A79-D36C-94BE-C2EB008B46E2}"/>
              </a:ext>
            </a:extLst>
          </p:cNvPr>
          <p:cNvSpPr txBox="1"/>
          <p:nvPr/>
        </p:nvSpPr>
        <p:spPr>
          <a:xfrm>
            <a:off x="694187" y="2060848"/>
            <a:ext cx="7550221" cy="2862322"/>
          </a:xfrm>
          <a:prstGeom prst="rect">
            <a:avLst/>
          </a:prstGeom>
          <a:noFill/>
        </p:spPr>
        <p:txBody>
          <a:bodyPr wrap="square" rtlCol="0">
            <a:spAutoFit/>
          </a:bodyPr>
          <a:lstStyle/>
          <a:p>
            <a:pPr algn="just"/>
            <a:r>
              <a:rPr lang="en-US" sz="1800" b="1" u="sng" dirty="0"/>
              <a:t>What is  the difference between </a:t>
            </a:r>
            <a:r>
              <a:rPr lang="en-US" sz="1800" b="1" u="sng" dirty="0" err="1"/>
              <a:t>digitalRead</a:t>
            </a:r>
            <a:r>
              <a:rPr lang="en-US" sz="1800" b="1" u="sng" dirty="0"/>
              <a:t> () and </a:t>
            </a:r>
            <a:r>
              <a:rPr lang="en-US" sz="1800" b="1" u="sng" dirty="0" err="1"/>
              <a:t>digitalWrite</a:t>
            </a:r>
            <a:r>
              <a:rPr lang="en-US" sz="1800" b="1" u="sng" dirty="0"/>
              <a:t> ()?</a:t>
            </a:r>
            <a:endParaRPr lang="en-US" dirty="0">
              <a:effectLst/>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The </a:t>
            </a:r>
            <a:r>
              <a:rPr lang="en-US" dirty="0" err="1">
                <a:latin typeface="Calibri" panose="020F0502020204030204" pitchFamily="34" charset="0"/>
                <a:ea typeface="Calibri" panose="020F0502020204030204" pitchFamily="34" charset="0"/>
              </a:rPr>
              <a:t>digitalRead</a:t>
            </a:r>
            <a:r>
              <a:rPr lang="en-US" dirty="0">
                <a:latin typeface="Calibri" panose="020F0502020204030204" pitchFamily="34" charset="0"/>
                <a:ea typeface="Calibri" panose="020F0502020204030204" pitchFamily="34" charset="0"/>
              </a:rPr>
              <a:t> () function will read the HIGH/LOW from the digital pin, and the </a:t>
            </a:r>
            <a:r>
              <a:rPr lang="en-US" dirty="0" err="1">
                <a:latin typeface="Calibri" panose="020F0502020204030204" pitchFamily="34" charset="0"/>
                <a:ea typeface="Calibri" panose="020F0502020204030204" pitchFamily="34" charset="0"/>
              </a:rPr>
              <a:t>digitalWrite</a:t>
            </a:r>
            <a:r>
              <a:rPr lang="en-US" dirty="0">
                <a:latin typeface="Calibri" panose="020F0502020204030204" pitchFamily="34" charset="0"/>
                <a:ea typeface="Calibri" panose="020F0502020204030204" pitchFamily="34" charset="0"/>
              </a:rPr>
              <a:t> () function is used to set the HIGH/LOW value of the digital pin.</a:t>
            </a:r>
          </a:p>
          <a:p>
            <a:pPr marL="285750" indent="-285750" algn="just">
              <a:buFont typeface="Arial" panose="020B0604020202020204" pitchFamily="34" charset="0"/>
              <a:buChar char="•"/>
            </a:pPr>
            <a:endParaRPr lang="en-US" dirty="0">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delay()</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The delay () function is a blocking function to pause a program from doing a task during the specified duration in milliseconds.</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For example, - delay (2000)</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rPr>
              <a:t>Where, 1 sec = 1000 millisecond</a:t>
            </a:r>
          </a:p>
        </p:txBody>
      </p:sp>
    </p:spTree>
    <p:extLst>
      <p:ext uri="{BB962C8B-B14F-4D97-AF65-F5344CB8AC3E}">
        <p14:creationId xmlns:p14="http://schemas.microsoft.com/office/powerpoint/2010/main" val="41826402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103BC-904E-D138-A0CB-2671BF88120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22EC4F9-44F4-4289-C9ED-B3F6A911722B}"/>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DF4DA178-D861-A3F0-90EE-F6F309C4D762}"/>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AURDINO BOARDS</a:t>
            </a:r>
            <a:endParaRPr lang="en-US" sz="2400" b="1" dirty="0">
              <a:latin typeface="Times New Roman" panose="02020603050405020304" pitchFamily="18" charset="0"/>
              <a:cs typeface="Times New Roman" pitchFamily="18" charset="0"/>
            </a:endParaRPr>
          </a:p>
        </p:txBody>
      </p:sp>
      <p:pic>
        <p:nvPicPr>
          <p:cNvPr id="10" name="Picture 9">
            <a:extLst>
              <a:ext uri="{FF2B5EF4-FFF2-40B4-BE49-F238E27FC236}">
                <a16:creationId xmlns:a16="http://schemas.microsoft.com/office/drawing/2014/main" id="{82764661-27AB-585A-5737-8E36589019A6}"/>
              </a:ext>
            </a:extLst>
          </p:cNvPr>
          <p:cNvPicPr>
            <a:picLocks noChangeAspect="1"/>
          </p:cNvPicPr>
          <p:nvPr/>
        </p:nvPicPr>
        <p:blipFill>
          <a:blip r:embed="rId2"/>
          <a:stretch>
            <a:fillRect/>
          </a:stretch>
        </p:blipFill>
        <p:spPr>
          <a:xfrm>
            <a:off x="742744" y="1772816"/>
            <a:ext cx="7789696" cy="4392488"/>
          </a:xfrm>
          <a:prstGeom prst="rect">
            <a:avLst/>
          </a:prstGeom>
        </p:spPr>
      </p:pic>
    </p:spTree>
    <p:extLst>
      <p:ext uri="{BB962C8B-B14F-4D97-AF65-F5344CB8AC3E}">
        <p14:creationId xmlns:p14="http://schemas.microsoft.com/office/powerpoint/2010/main" val="11647648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AEA24-F78F-2CB0-A800-FE4A581D17C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7B875A1-A7D0-9BA4-3651-D92DC895350B}"/>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5D202C8D-DCD7-AF16-1C6F-54917FAE6129}"/>
              </a:ext>
            </a:extLst>
          </p:cNvPr>
          <p:cNvSpPr/>
          <p:nvPr/>
        </p:nvSpPr>
        <p:spPr>
          <a:xfrm>
            <a:off x="473494" y="511313"/>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400" b="1" dirty="0">
                <a:latin typeface="Open Sans" panose="020B0606030504020204" pitchFamily="34" charset="0"/>
              </a:rPr>
              <a:t>LED BLINK PROGRAM</a:t>
            </a:r>
            <a:endParaRPr lang="en-US" sz="2400" b="1" i="0" dirty="0">
              <a:effectLst/>
              <a:latin typeface="Open Sans" panose="020B0606030504020204" pitchFamily="34" charset="0"/>
            </a:endParaRPr>
          </a:p>
        </p:txBody>
      </p:sp>
      <p:sp>
        <p:nvSpPr>
          <p:cNvPr id="7" name="TextBox 6">
            <a:extLst>
              <a:ext uri="{FF2B5EF4-FFF2-40B4-BE49-F238E27FC236}">
                <a16:creationId xmlns:a16="http://schemas.microsoft.com/office/drawing/2014/main" id="{FD33E7C7-D941-3BED-1CF8-9B0086526083}"/>
              </a:ext>
            </a:extLst>
          </p:cNvPr>
          <p:cNvSpPr txBox="1"/>
          <p:nvPr/>
        </p:nvSpPr>
        <p:spPr>
          <a:xfrm>
            <a:off x="473494" y="1484784"/>
            <a:ext cx="8208895" cy="4524315"/>
          </a:xfrm>
          <a:prstGeom prst="rect">
            <a:avLst/>
          </a:prstGeom>
          <a:noFill/>
        </p:spPr>
        <p:txBody>
          <a:bodyPr wrap="square" rtlCol="0">
            <a:spAutoFit/>
          </a:bodyPr>
          <a:lstStyle/>
          <a:p>
            <a:r>
              <a:rPr lang="en-US" sz="2400" b="0" i="0" dirty="0">
                <a:solidFill>
                  <a:srgbClr val="434F54"/>
                </a:solidFill>
                <a:effectLst/>
                <a:latin typeface="Open Sans" panose="020B0606030504020204" pitchFamily="34" charset="0"/>
              </a:rPr>
              <a:t>Turn an LED on and off every second.</a:t>
            </a:r>
            <a:endParaRPr lang="en-US" sz="2400" b="1" u="sng" dirty="0"/>
          </a:p>
          <a:p>
            <a:endParaRPr lang="en-US" sz="2000" b="1" dirty="0"/>
          </a:p>
          <a:p>
            <a:r>
              <a:rPr lang="en-US" sz="2000" dirty="0"/>
              <a:t>// the setup function runs once when you press reset or power the board </a:t>
            </a:r>
          </a:p>
          <a:p>
            <a:endParaRPr lang="en-US" sz="2000" dirty="0"/>
          </a:p>
          <a:p>
            <a:r>
              <a:rPr lang="en-US" sz="2000" b="1" dirty="0"/>
              <a:t>void</a:t>
            </a:r>
            <a:r>
              <a:rPr lang="en-US" sz="2000" dirty="0"/>
              <a:t> </a:t>
            </a:r>
            <a:r>
              <a:rPr lang="en-US" sz="2000" b="1" dirty="0"/>
              <a:t>setup() {            </a:t>
            </a:r>
            <a:r>
              <a:rPr lang="en-US" dirty="0"/>
              <a:t>// initialize digital pin LED_BUILTIN as an output</a:t>
            </a:r>
            <a:r>
              <a:rPr lang="en-US" sz="2000" dirty="0"/>
              <a:t>.  </a:t>
            </a:r>
          </a:p>
          <a:p>
            <a:r>
              <a:rPr lang="en-US" sz="2000" b="1" dirty="0" err="1"/>
              <a:t>pinMode</a:t>
            </a:r>
            <a:r>
              <a:rPr lang="en-US" sz="2000" b="1" dirty="0"/>
              <a:t>(LED_BUILTIN, OUTPUT);</a:t>
            </a:r>
          </a:p>
          <a:p>
            <a:r>
              <a:rPr lang="en-US" sz="2000" b="1" dirty="0"/>
              <a:t>}</a:t>
            </a:r>
          </a:p>
          <a:p>
            <a:r>
              <a:rPr lang="en-US" dirty="0"/>
              <a:t>// the loop function runs over and over again forever</a:t>
            </a:r>
          </a:p>
          <a:p>
            <a:r>
              <a:rPr lang="en-US" sz="2000" b="1" dirty="0"/>
              <a:t>void loop() { </a:t>
            </a:r>
          </a:p>
          <a:p>
            <a:r>
              <a:rPr lang="en-US" sz="2000" b="1" dirty="0" err="1"/>
              <a:t>digitalWrite</a:t>
            </a:r>
            <a:r>
              <a:rPr lang="en-US" sz="2000" b="1" dirty="0"/>
              <a:t>(LED_BUILTIN, HIGH);  </a:t>
            </a:r>
            <a:r>
              <a:rPr lang="en-US" dirty="0"/>
              <a:t>// turn the LED on (HIGH is the voltage </a:t>
            </a:r>
            <a:r>
              <a:rPr lang="en-US" sz="2000" dirty="0"/>
              <a:t>level)  </a:t>
            </a:r>
            <a:r>
              <a:rPr lang="en-US" sz="2000" b="1" dirty="0"/>
              <a:t>delay(1000); </a:t>
            </a:r>
            <a:r>
              <a:rPr lang="en-US" b="1" dirty="0"/>
              <a:t>   </a:t>
            </a:r>
            <a:r>
              <a:rPr lang="en-US" dirty="0"/>
              <a:t>// wait for a second  </a:t>
            </a:r>
          </a:p>
          <a:p>
            <a:r>
              <a:rPr lang="en-US" sz="2000" b="1" dirty="0" err="1"/>
              <a:t>digitalWrite</a:t>
            </a:r>
            <a:r>
              <a:rPr lang="en-US" sz="2000" b="1" dirty="0"/>
              <a:t>(LED_BUILTIN, LOW);   </a:t>
            </a:r>
            <a:r>
              <a:rPr lang="en-US" dirty="0"/>
              <a:t>// turn the LED off by making the voltage</a:t>
            </a:r>
            <a:r>
              <a:rPr lang="en-US" sz="2000" dirty="0"/>
              <a:t> LOW  </a:t>
            </a:r>
            <a:r>
              <a:rPr lang="en-US" sz="2000" b="1" dirty="0"/>
              <a:t>delay(1000);   </a:t>
            </a:r>
            <a:r>
              <a:rPr lang="en-US" dirty="0"/>
              <a:t>// wait for a second</a:t>
            </a:r>
          </a:p>
          <a:p>
            <a:r>
              <a:rPr lang="en-US" sz="2400" b="1" dirty="0"/>
              <a:t>}</a:t>
            </a:r>
            <a:endParaRPr lang="en-US" sz="2400" b="1"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818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8BA44-C814-1D44-4D9F-CDC7C872278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A2F5912-8560-3D46-8755-01445738E595}"/>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16383943-103B-E77C-A7D5-AC8AB0F991C5}"/>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AURDINO BOARDS</a:t>
            </a:r>
            <a:endParaRPr lang="en-US" sz="2400" b="1" dirty="0">
              <a:latin typeface="Times New Roman" panose="02020603050405020304" pitchFamily="18" charset="0"/>
              <a:cs typeface="Times New Roman" pitchFamily="18" charset="0"/>
            </a:endParaRPr>
          </a:p>
        </p:txBody>
      </p:sp>
      <p:pic>
        <p:nvPicPr>
          <p:cNvPr id="4" name="Picture 3">
            <a:extLst>
              <a:ext uri="{FF2B5EF4-FFF2-40B4-BE49-F238E27FC236}">
                <a16:creationId xmlns:a16="http://schemas.microsoft.com/office/drawing/2014/main" id="{9DFFF700-0134-2170-9DD8-AD6A189E12F4}"/>
              </a:ext>
            </a:extLst>
          </p:cNvPr>
          <p:cNvPicPr>
            <a:picLocks noChangeAspect="1"/>
          </p:cNvPicPr>
          <p:nvPr/>
        </p:nvPicPr>
        <p:blipFill>
          <a:blip r:embed="rId2"/>
          <a:stretch>
            <a:fillRect/>
          </a:stretch>
        </p:blipFill>
        <p:spPr>
          <a:xfrm>
            <a:off x="1043608" y="1992505"/>
            <a:ext cx="6871468" cy="3884767"/>
          </a:xfrm>
          <a:prstGeom prst="rect">
            <a:avLst/>
          </a:prstGeom>
        </p:spPr>
      </p:pic>
    </p:spTree>
    <p:extLst>
      <p:ext uri="{BB962C8B-B14F-4D97-AF65-F5344CB8AC3E}">
        <p14:creationId xmlns:p14="http://schemas.microsoft.com/office/powerpoint/2010/main" val="440948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E2531-2A02-33E7-EBCE-F487C5B67A4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E0BFCC-B5C6-4E40-3CAA-EB1B15031404}"/>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E57C9697-CF16-3820-920F-BA3634753BB3}"/>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Node MCU</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491740C6-07FD-2A1E-F29E-5EA3BCB82009}"/>
              </a:ext>
            </a:extLst>
          </p:cNvPr>
          <p:cNvSpPr txBox="1"/>
          <p:nvPr/>
        </p:nvSpPr>
        <p:spPr>
          <a:xfrm>
            <a:off x="694188" y="2060848"/>
            <a:ext cx="5101948" cy="3970318"/>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The </a:t>
            </a:r>
            <a:r>
              <a:rPr lang="en-US" dirty="0" err="1"/>
              <a:t>NodeMCU</a:t>
            </a:r>
            <a:r>
              <a:rPr lang="en-US" dirty="0"/>
              <a:t> (Node Microcontroller Unit) is </a:t>
            </a:r>
            <a:r>
              <a:rPr lang="en-US"/>
              <a:t>an open source </a:t>
            </a:r>
            <a:r>
              <a:rPr lang="en-US" dirty="0"/>
              <a:t>software and hardware development environment that is build around a very inexpensive System-on-a-Chip (SoC) called the ESP8266.</a:t>
            </a:r>
          </a:p>
          <a:p>
            <a:pPr algn="just"/>
            <a:endParaRPr lang="en-US" dirty="0"/>
          </a:p>
          <a:p>
            <a:pPr marL="285750" indent="-285750" algn="just">
              <a:buFont typeface="Wingdings" panose="05000000000000000000" pitchFamily="2" charset="2"/>
              <a:buChar char="Ø"/>
            </a:pPr>
            <a:r>
              <a:rPr lang="en-US" dirty="0">
                <a:effectLst/>
                <a:latin typeface="Calibri" panose="020F0502020204030204" pitchFamily="34" charset="0"/>
                <a:ea typeface="Calibri" panose="020F0502020204030204" pitchFamily="34" charset="0"/>
              </a:rPr>
              <a:t>An Arduino-like device</a:t>
            </a:r>
          </a:p>
          <a:p>
            <a:pPr algn="just"/>
            <a:endParaRPr lang="en-US" dirty="0">
              <a:latin typeface="Calibri" panose="020F0502020204030204" pitchFamily="34" charset="0"/>
              <a:ea typeface="Calibri" panose="020F0502020204030204" pitchFamily="34" charset="0"/>
            </a:endParaRPr>
          </a:p>
          <a:p>
            <a:pPr marL="285750" indent="-285750" algn="just">
              <a:buFont typeface="Wingdings" panose="05000000000000000000" pitchFamily="2" charset="2"/>
              <a:buChar char="Ø"/>
            </a:pPr>
            <a:r>
              <a:rPr lang="en-US" dirty="0">
                <a:latin typeface="Calibri" panose="020F0502020204030204" pitchFamily="34" charset="0"/>
                <a:ea typeface="Calibri" panose="020F0502020204030204" pitchFamily="34" charset="0"/>
              </a:rPr>
              <a:t>Main component:ESP8266 with programmable pins and built-in wi-fi.</a:t>
            </a:r>
          </a:p>
          <a:p>
            <a:pPr marL="285750" indent="-285750" algn="just">
              <a:buFont typeface="Wingdings" panose="05000000000000000000" pitchFamily="2" charset="2"/>
              <a:buChar char="Ø"/>
            </a:pPr>
            <a:endParaRPr lang="en-US" dirty="0">
              <a:effectLst/>
              <a:latin typeface="Calibri" panose="020F0502020204030204" pitchFamily="34" charset="0"/>
              <a:ea typeface="Calibri" panose="020F0502020204030204" pitchFamily="34" charset="0"/>
            </a:endParaRPr>
          </a:p>
          <a:p>
            <a:pPr marL="285750" indent="-285750" algn="just">
              <a:buFont typeface="Wingdings" panose="05000000000000000000" pitchFamily="2" charset="2"/>
              <a:buChar char="Ø"/>
            </a:pPr>
            <a:r>
              <a:rPr lang="en-US" dirty="0">
                <a:latin typeface="Calibri" panose="020F0502020204030204" pitchFamily="34" charset="0"/>
                <a:ea typeface="Calibri" panose="020F0502020204030204" pitchFamily="34" charset="0"/>
              </a:rPr>
              <a:t>Power via USB</a:t>
            </a:r>
          </a:p>
          <a:p>
            <a:pPr marL="285750" indent="-285750" algn="just">
              <a:buFont typeface="Wingdings" panose="05000000000000000000" pitchFamily="2" charset="2"/>
              <a:buChar char="Ø"/>
            </a:pPr>
            <a:endParaRPr lang="en-US" dirty="0">
              <a:effectLst/>
              <a:latin typeface="Calibri" panose="020F0502020204030204" pitchFamily="34" charset="0"/>
              <a:ea typeface="Calibri" panose="020F0502020204030204" pitchFamily="34" charset="0"/>
            </a:endParaRPr>
          </a:p>
          <a:p>
            <a:pPr marL="285750" indent="-285750" algn="just">
              <a:buFont typeface="Wingdings" panose="05000000000000000000" pitchFamily="2" charset="2"/>
              <a:buChar char="Ø"/>
            </a:pPr>
            <a:r>
              <a:rPr lang="en-US" dirty="0">
                <a:latin typeface="Calibri" panose="020F0502020204030204" pitchFamily="34" charset="0"/>
                <a:ea typeface="Calibri" panose="020F0502020204030204" pitchFamily="34" charset="0"/>
              </a:rPr>
              <a:t>Low cost</a:t>
            </a:r>
            <a:endParaRPr lang="en-US" dirty="0">
              <a:effectLst/>
              <a:latin typeface="Calibri" panose="020F0502020204030204" pitchFamily="34" charset="0"/>
              <a:ea typeface="Calibri" panose="020F0502020204030204" pitchFamily="34" charset="0"/>
            </a:endParaRPr>
          </a:p>
        </p:txBody>
      </p:sp>
      <p:pic>
        <p:nvPicPr>
          <p:cNvPr id="4" name="Picture 3">
            <a:extLst>
              <a:ext uri="{FF2B5EF4-FFF2-40B4-BE49-F238E27FC236}">
                <a16:creationId xmlns:a16="http://schemas.microsoft.com/office/drawing/2014/main" id="{205A4513-ABBA-672C-0092-3714DFD5D999}"/>
              </a:ext>
            </a:extLst>
          </p:cNvPr>
          <p:cNvPicPr>
            <a:picLocks noChangeAspect="1"/>
          </p:cNvPicPr>
          <p:nvPr/>
        </p:nvPicPr>
        <p:blipFill>
          <a:blip r:embed="rId2"/>
          <a:stretch>
            <a:fillRect/>
          </a:stretch>
        </p:blipFill>
        <p:spPr>
          <a:xfrm>
            <a:off x="6084168" y="2204864"/>
            <a:ext cx="2365644" cy="3826302"/>
          </a:xfrm>
          <a:prstGeom prst="rect">
            <a:avLst/>
          </a:prstGeom>
        </p:spPr>
      </p:pic>
    </p:spTree>
    <p:extLst>
      <p:ext uri="{BB962C8B-B14F-4D97-AF65-F5344CB8AC3E}">
        <p14:creationId xmlns:p14="http://schemas.microsoft.com/office/powerpoint/2010/main" val="15652933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AF774-6C7C-D7DE-1FF4-93E2AE5C18A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F0B018-D7BA-9E76-B6E4-A75856B438CA}"/>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FE4C4B4F-4949-58BB-EB4A-1A3CE7B8118C}"/>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TYPES OF Node MCU </a:t>
            </a:r>
            <a:endParaRPr lang="en-US" sz="2400" b="1" dirty="0">
              <a:latin typeface="Times New Roman" panose="02020603050405020304" pitchFamily="18" charset="0"/>
              <a:cs typeface="Times New Roman" pitchFamily="18" charset="0"/>
            </a:endParaRPr>
          </a:p>
        </p:txBody>
      </p:sp>
      <p:pic>
        <p:nvPicPr>
          <p:cNvPr id="4" name="Picture 3">
            <a:extLst>
              <a:ext uri="{FF2B5EF4-FFF2-40B4-BE49-F238E27FC236}">
                <a16:creationId xmlns:a16="http://schemas.microsoft.com/office/drawing/2014/main" id="{7775A71D-063C-F16F-A219-C93FBBB3F401}"/>
              </a:ext>
            </a:extLst>
          </p:cNvPr>
          <p:cNvPicPr>
            <a:picLocks noChangeAspect="1"/>
          </p:cNvPicPr>
          <p:nvPr/>
        </p:nvPicPr>
        <p:blipFill>
          <a:blip r:embed="rId2"/>
          <a:stretch>
            <a:fillRect/>
          </a:stretch>
        </p:blipFill>
        <p:spPr>
          <a:xfrm>
            <a:off x="882158" y="2348879"/>
            <a:ext cx="7002210" cy="3711139"/>
          </a:xfrm>
          <a:prstGeom prst="rect">
            <a:avLst/>
          </a:prstGeom>
        </p:spPr>
      </p:pic>
    </p:spTree>
    <p:extLst>
      <p:ext uri="{BB962C8B-B14F-4D97-AF65-F5344CB8AC3E}">
        <p14:creationId xmlns:p14="http://schemas.microsoft.com/office/powerpoint/2010/main" val="13783521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D3D5F-CCFD-D3CA-BB00-D81100AFF18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E149610-A44E-57B0-FF04-E5D0766DBDAC}"/>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2E159710-548F-0E80-9911-2C7C6DF95103}"/>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Node MCU Main Component</a:t>
            </a:r>
            <a:endParaRPr lang="en-US" sz="2400" b="1" dirty="0">
              <a:latin typeface="Times New Roman" panose="02020603050405020304" pitchFamily="18" charset="0"/>
              <a:cs typeface="Times New Roman" pitchFamily="18" charset="0"/>
            </a:endParaRPr>
          </a:p>
        </p:txBody>
      </p:sp>
      <p:pic>
        <p:nvPicPr>
          <p:cNvPr id="4" name="Picture 3">
            <a:extLst>
              <a:ext uri="{FF2B5EF4-FFF2-40B4-BE49-F238E27FC236}">
                <a16:creationId xmlns:a16="http://schemas.microsoft.com/office/drawing/2014/main" id="{E6CAFAE7-35FF-E5FE-3BF1-E90FED5D0E99}"/>
              </a:ext>
            </a:extLst>
          </p:cNvPr>
          <p:cNvPicPr>
            <a:picLocks noChangeAspect="1"/>
          </p:cNvPicPr>
          <p:nvPr/>
        </p:nvPicPr>
        <p:blipFill>
          <a:blip r:embed="rId2"/>
          <a:stretch>
            <a:fillRect/>
          </a:stretch>
        </p:blipFill>
        <p:spPr>
          <a:xfrm>
            <a:off x="899592" y="2060847"/>
            <a:ext cx="7056784" cy="3816425"/>
          </a:xfrm>
          <a:prstGeom prst="rect">
            <a:avLst/>
          </a:prstGeom>
        </p:spPr>
      </p:pic>
    </p:spTree>
    <p:extLst>
      <p:ext uri="{BB962C8B-B14F-4D97-AF65-F5344CB8AC3E}">
        <p14:creationId xmlns:p14="http://schemas.microsoft.com/office/powerpoint/2010/main" val="42621307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4DAA8-FBC6-E0CA-B6D1-32DD7281434D}"/>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9FBA78A-694A-51E7-0E9D-636F304012E1}"/>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39683B40-47A1-F8BE-EBF4-CEF919638A6C}"/>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Node MCU PIN DESCRIPTION</a:t>
            </a:r>
            <a:endParaRPr lang="en-US" sz="2400" b="1" dirty="0">
              <a:latin typeface="Times New Roman" panose="02020603050405020304" pitchFamily="18" charset="0"/>
              <a:cs typeface="Times New Roman" pitchFamily="18" charset="0"/>
            </a:endParaRPr>
          </a:p>
        </p:txBody>
      </p:sp>
      <p:pic>
        <p:nvPicPr>
          <p:cNvPr id="6" name="Picture 5">
            <a:extLst>
              <a:ext uri="{FF2B5EF4-FFF2-40B4-BE49-F238E27FC236}">
                <a16:creationId xmlns:a16="http://schemas.microsoft.com/office/drawing/2014/main" id="{EC3C6EE8-A507-4D08-9CD0-CB339D986FBA}"/>
              </a:ext>
            </a:extLst>
          </p:cNvPr>
          <p:cNvPicPr>
            <a:picLocks noChangeAspect="1"/>
          </p:cNvPicPr>
          <p:nvPr/>
        </p:nvPicPr>
        <p:blipFill>
          <a:blip r:embed="rId2"/>
          <a:stretch>
            <a:fillRect/>
          </a:stretch>
        </p:blipFill>
        <p:spPr>
          <a:xfrm>
            <a:off x="742743" y="2132856"/>
            <a:ext cx="7789697" cy="4032448"/>
          </a:xfrm>
          <a:prstGeom prst="rect">
            <a:avLst/>
          </a:prstGeom>
        </p:spPr>
      </p:pic>
    </p:spTree>
    <p:extLst>
      <p:ext uri="{BB962C8B-B14F-4D97-AF65-F5344CB8AC3E}">
        <p14:creationId xmlns:p14="http://schemas.microsoft.com/office/powerpoint/2010/main" val="32934845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29449-AC31-123A-4197-8F1D32A597A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D28A83E-DAC0-4388-F247-4307496751F6}"/>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9F82C342-DD95-06C7-4032-BCC363090B53}"/>
              </a:ext>
            </a:extLst>
          </p:cNvPr>
          <p:cNvSpPr/>
          <p:nvPr/>
        </p:nvSpPr>
        <p:spPr>
          <a:xfrm>
            <a:off x="473494" y="511313"/>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Open Sans" panose="020B0606030504020204" pitchFamily="34" charset="0"/>
            </a:endParaRPr>
          </a:p>
          <a:p>
            <a:r>
              <a:rPr lang="en-US" sz="2400" b="1" dirty="0">
                <a:latin typeface="Open Sans" panose="020B0606030504020204" pitchFamily="34" charset="0"/>
              </a:rPr>
              <a:t>SINGLE LED BLINK PROGRAM USING WEB</a:t>
            </a:r>
            <a:endParaRPr lang="en-US" sz="2400" b="1" i="0" dirty="0">
              <a:effectLst/>
              <a:latin typeface="Open Sans" panose="020B0606030504020204" pitchFamily="34" charset="0"/>
            </a:endParaRPr>
          </a:p>
          <a:p>
            <a:endParaRPr lang="en-US" sz="2400" b="1" i="0" dirty="0">
              <a:effectLst/>
              <a:latin typeface="Open Sans" panose="020B0606030504020204" pitchFamily="34" charset="0"/>
            </a:endParaRPr>
          </a:p>
        </p:txBody>
      </p:sp>
      <p:sp>
        <p:nvSpPr>
          <p:cNvPr id="7" name="TextBox 6">
            <a:extLst>
              <a:ext uri="{FF2B5EF4-FFF2-40B4-BE49-F238E27FC236}">
                <a16:creationId xmlns:a16="http://schemas.microsoft.com/office/drawing/2014/main" id="{D56F9069-F09F-B6FC-9555-D77D0BDD5573}"/>
              </a:ext>
            </a:extLst>
          </p:cNvPr>
          <p:cNvSpPr txBox="1"/>
          <p:nvPr/>
        </p:nvSpPr>
        <p:spPr>
          <a:xfrm>
            <a:off x="611560" y="1700808"/>
            <a:ext cx="8208895" cy="5262979"/>
          </a:xfrm>
          <a:prstGeom prst="rect">
            <a:avLst/>
          </a:prstGeom>
          <a:noFill/>
        </p:spPr>
        <p:txBody>
          <a:bodyPr wrap="square" rtlCol="0">
            <a:spAutoFit/>
          </a:bodyPr>
          <a:lstStyle/>
          <a:p>
            <a:r>
              <a:rPr lang="en-US" sz="2400" b="1" dirty="0">
                <a:effectLst/>
                <a:latin typeface="Calibri" panose="020F0502020204030204" pitchFamily="34" charset="0"/>
                <a:ea typeface="Calibri" panose="020F0502020204030204" pitchFamily="34" charset="0"/>
              </a:rPr>
              <a:t>#include &lt;ESP8266WiFi.h&gt;  // For ESP8266 (use &lt;</a:t>
            </a:r>
            <a:r>
              <a:rPr lang="en-US" sz="2400" b="1" dirty="0" err="1">
                <a:effectLst/>
                <a:latin typeface="Calibri" panose="020F0502020204030204" pitchFamily="34" charset="0"/>
                <a:ea typeface="Calibri" panose="020F0502020204030204" pitchFamily="34" charset="0"/>
              </a:rPr>
              <a:t>WiFi.h</a:t>
            </a:r>
            <a:r>
              <a:rPr lang="en-US" sz="2400" b="1" dirty="0">
                <a:effectLst/>
                <a:latin typeface="Calibri" panose="020F0502020204030204" pitchFamily="34" charset="0"/>
                <a:ea typeface="Calibri" panose="020F0502020204030204" pitchFamily="34" charset="0"/>
              </a:rPr>
              <a:t>&gt; for ESP32)</a:t>
            </a:r>
          </a:p>
          <a:p>
            <a:r>
              <a:rPr lang="en-US" sz="2400" b="1" dirty="0">
                <a:effectLst/>
                <a:latin typeface="Calibri" panose="020F0502020204030204" pitchFamily="34" charset="0"/>
                <a:ea typeface="Calibri" panose="020F0502020204030204" pitchFamily="34" charset="0"/>
              </a:rPr>
              <a:t>#include &lt;ESP8266WebServer.h&gt;  // For ESP8266 (use &lt;</a:t>
            </a:r>
            <a:r>
              <a:rPr lang="en-US" sz="2400" b="1" dirty="0" err="1">
                <a:effectLst/>
                <a:latin typeface="Calibri" panose="020F0502020204030204" pitchFamily="34" charset="0"/>
                <a:ea typeface="Calibri" panose="020F0502020204030204" pitchFamily="34" charset="0"/>
              </a:rPr>
              <a:t>WebServer.h</a:t>
            </a:r>
            <a:r>
              <a:rPr lang="en-US" sz="2400" b="1" dirty="0">
                <a:effectLst/>
                <a:latin typeface="Calibri" panose="020F0502020204030204" pitchFamily="34" charset="0"/>
                <a:ea typeface="Calibri" panose="020F0502020204030204" pitchFamily="34" charset="0"/>
              </a:rPr>
              <a:t>&gt; for ESP32)</a:t>
            </a:r>
          </a:p>
          <a:p>
            <a:endParaRPr lang="en-US" sz="2400" b="1" dirty="0">
              <a:effectLst/>
              <a:latin typeface="Calibri" panose="020F0502020204030204" pitchFamily="34" charset="0"/>
              <a:ea typeface="Calibri" panose="020F0502020204030204" pitchFamily="34" charset="0"/>
            </a:endParaRPr>
          </a:p>
          <a:p>
            <a:r>
              <a:rPr lang="en-US" sz="2400" b="1" dirty="0">
                <a:effectLst/>
                <a:latin typeface="Calibri" panose="020F0502020204030204" pitchFamily="34" charset="0"/>
                <a:ea typeface="Calibri" panose="020F0502020204030204" pitchFamily="34" charset="0"/>
              </a:rPr>
              <a:t>const char* </a:t>
            </a:r>
            <a:r>
              <a:rPr lang="en-US" sz="2400" b="1" dirty="0" err="1">
                <a:effectLst/>
                <a:latin typeface="Calibri" panose="020F0502020204030204" pitchFamily="34" charset="0"/>
                <a:ea typeface="Calibri" panose="020F0502020204030204" pitchFamily="34" charset="0"/>
              </a:rPr>
              <a:t>ssid</a:t>
            </a:r>
            <a:r>
              <a:rPr lang="en-US" sz="2400" b="1" dirty="0">
                <a:effectLst/>
                <a:latin typeface="Calibri" panose="020F0502020204030204" pitchFamily="34" charset="0"/>
                <a:ea typeface="Calibri" panose="020F0502020204030204" pitchFamily="34" charset="0"/>
              </a:rPr>
              <a:t> = "</a:t>
            </a:r>
            <a:r>
              <a:rPr lang="en-US" sz="2400" b="1" dirty="0" err="1">
                <a:effectLst/>
                <a:latin typeface="Calibri" panose="020F0502020204030204" pitchFamily="34" charset="0"/>
                <a:ea typeface="Calibri" panose="020F0502020204030204" pitchFamily="34" charset="0"/>
              </a:rPr>
              <a:t>Your_SSID</a:t>
            </a:r>
            <a:r>
              <a:rPr lang="en-US" sz="2400" b="1" dirty="0">
                <a:effectLst/>
                <a:latin typeface="Calibri" panose="020F0502020204030204" pitchFamily="34" charset="0"/>
                <a:ea typeface="Calibri" panose="020F0502020204030204" pitchFamily="34" charset="0"/>
              </a:rPr>
              <a:t>";       // Replace with your Wi-Fi network name</a:t>
            </a:r>
          </a:p>
          <a:p>
            <a:r>
              <a:rPr lang="en-US" sz="2400" b="1" dirty="0">
                <a:effectLst/>
                <a:latin typeface="Calibri" panose="020F0502020204030204" pitchFamily="34" charset="0"/>
                <a:ea typeface="Calibri" panose="020F0502020204030204" pitchFamily="34" charset="0"/>
              </a:rPr>
              <a:t>const char* password = "</a:t>
            </a:r>
            <a:r>
              <a:rPr lang="en-US" sz="2400" b="1" dirty="0" err="1">
                <a:effectLst/>
                <a:latin typeface="Calibri" panose="020F0502020204030204" pitchFamily="34" charset="0"/>
                <a:ea typeface="Calibri" panose="020F0502020204030204" pitchFamily="34" charset="0"/>
              </a:rPr>
              <a:t>Your_PASSWORD</a:t>
            </a:r>
            <a:r>
              <a:rPr lang="en-US" sz="2400" b="1" dirty="0">
                <a:effectLst/>
                <a:latin typeface="Calibri" panose="020F0502020204030204" pitchFamily="34" charset="0"/>
                <a:ea typeface="Calibri" panose="020F0502020204030204" pitchFamily="34" charset="0"/>
              </a:rPr>
              <a:t>"; // Replace with your Wi-Fi password</a:t>
            </a:r>
          </a:p>
          <a:p>
            <a:endParaRPr lang="en-US" sz="2400" b="1" dirty="0">
              <a:effectLst/>
              <a:latin typeface="Calibri" panose="020F0502020204030204" pitchFamily="34" charset="0"/>
              <a:ea typeface="Calibri" panose="020F0502020204030204" pitchFamily="34" charset="0"/>
            </a:endParaRPr>
          </a:p>
          <a:p>
            <a:r>
              <a:rPr lang="en-US" sz="2400" b="1" dirty="0">
                <a:effectLst/>
                <a:latin typeface="Calibri" panose="020F0502020204030204" pitchFamily="34" charset="0"/>
                <a:ea typeface="Calibri" panose="020F0502020204030204" pitchFamily="34" charset="0"/>
              </a:rPr>
              <a:t>// Pin configuration</a:t>
            </a:r>
          </a:p>
          <a:p>
            <a:r>
              <a:rPr lang="en-US" sz="2400" b="1" dirty="0">
                <a:effectLst/>
                <a:latin typeface="Calibri" panose="020F0502020204030204" pitchFamily="34" charset="0"/>
                <a:ea typeface="Calibri" panose="020F0502020204030204" pitchFamily="34" charset="0"/>
              </a:rPr>
              <a:t>const int </a:t>
            </a:r>
            <a:r>
              <a:rPr lang="en-US" sz="2400" b="1" dirty="0" err="1">
                <a:effectLst/>
                <a:latin typeface="Calibri" panose="020F0502020204030204" pitchFamily="34" charset="0"/>
                <a:ea typeface="Calibri" panose="020F0502020204030204" pitchFamily="34" charset="0"/>
              </a:rPr>
              <a:t>ledPin</a:t>
            </a:r>
            <a:r>
              <a:rPr lang="en-US" sz="2400" b="1" dirty="0">
                <a:effectLst/>
                <a:latin typeface="Calibri" panose="020F0502020204030204" pitchFamily="34" charset="0"/>
                <a:ea typeface="Calibri" panose="020F0502020204030204" pitchFamily="34" charset="0"/>
              </a:rPr>
              <a:t> = 2; // GPIO2 (D2 on ESP8266, can be different on ESP32)</a:t>
            </a:r>
          </a:p>
          <a:p>
            <a:endParaRPr lang="en-US" sz="2400" b="1"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9691266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3A8BE-BB96-FBFE-B680-5DB0D3005360}"/>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3F8AB66-4549-98E8-8B17-B53640F2647C}"/>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E7E4FE32-2AD5-2BAA-B93E-090F6313BC37}"/>
              </a:ext>
            </a:extLst>
          </p:cNvPr>
          <p:cNvSpPr/>
          <p:nvPr/>
        </p:nvSpPr>
        <p:spPr>
          <a:xfrm>
            <a:off x="473494" y="511313"/>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Open Sans" panose="020B0606030504020204" pitchFamily="34" charset="0"/>
            </a:endParaRPr>
          </a:p>
          <a:p>
            <a:r>
              <a:rPr lang="en-US" sz="2400" b="1" dirty="0">
                <a:latin typeface="Open Sans" panose="020B0606030504020204" pitchFamily="34" charset="0"/>
              </a:rPr>
              <a:t>SINGLE LED BLINK PROGRAM USING WEB</a:t>
            </a:r>
            <a:endParaRPr lang="en-US" sz="2400" b="1" i="0" dirty="0">
              <a:effectLst/>
              <a:latin typeface="Open Sans" panose="020B0606030504020204" pitchFamily="34" charset="0"/>
            </a:endParaRPr>
          </a:p>
          <a:p>
            <a:endParaRPr lang="en-US" sz="2400" b="1" i="0" dirty="0">
              <a:effectLst/>
              <a:latin typeface="Open Sans" panose="020B0606030504020204" pitchFamily="34" charset="0"/>
            </a:endParaRPr>
          </a:p>
        </p:txBody>
      </p:sp>
      <p:sp>
        <p:nvSpPr>
          <p:cNvPr id="7" name="TextBox 6">
            <a:extLst>
              <a:ext uri="{FF2B5EF4-FFF2-40B4-BE49-F238E27FC236}">
                <a16:creationId xmlns:a16="http://schemas.microsoft.com/office/drawing/2014/main" id="{583F65A1-2C02-F3D8-17A9-095C6CD60A1F}"/>
              </a:ext>
            </a:extLst>
          </p:cNvPr>
          <p:cNvSpPr txBox="1"/>
          <p:nvPr/>
        </p:nvSpPr>
        <p:spPr>
          <a:xfrm>
            <a:off x="473494" y="1484784"/>
            <a:ext cx="8208895" cy="5262979"/>
          </a:xfrm>
          <a:prstGeom prst="rect">
            <a:avLst/>
          </a:prstGeom>
          <a:noFill/>
        </p:spPr>
        <p:txBody>
          <a:bodyPr wrap="square" rtlCol="0">
            <a:spAutoFit/>
          </a:bodyPr>
          <a:lstStyle/>
          <a:p>
            <a:r>
              <a:rPr lang="en-US" sz="2400" b="1" dirty="0">
                <a:effectLst/>
                <a:latin typeface="Calibri" panose="020F0502020204030204" pitchFamily="34" charset="0"/>
                <a:ea typeface="Calibri" panose="020F0502020204030204" pitchFamily="34" charset="0"/>
              </a:rPr>
              <a:t>ESP8266WebServer server(80);  // Web server running on port 80 (HTTP)</a:t>
            </a:r>
          </a:p>
          <a:p>
            <a:endParaRPr lang="en-US" sz="2400" b="1" dirty="0">
              <a:effectLst/>
              <a:latin typeface="Calibri" panose="020F0502020204030204" pitchFamily="34" charset="0"/>
              <a:ea typeface="Calibri" panose="020F0502020204030204" pitchFamily="34" charset="0"/>
            </a:endParaRPr>
          </a:p>
          <a:p>
            <a:r>
              <a:rPr lang="en-US" sz="2400" b="1" dirty="0">
                <a:effectLst/>
                <a:latin typeface="Calibri" panose="020F0502020204030204" pitchFamily="34" charset="0"/>
                <a:ea typeface="Calibri" panose="020F0502020204030204" pitchFamily="34" charset="0"/>
              </a:rPr>
              <a:t>void setup() {</a:t>
            </a:r>
          </a:p>
          <a:p>
            <a:r>
              <a:rPr lang="en-US" sz="2400" b="1" dirty="0">
                <a:effectLst/>
                <a:latin typeface="Calibri" panose="020F0502020204030204" pitchFamily="34" charset="0"/>
                <a:ea typeface="Calibri" panose="020F0502020204030204" pitchFamily="34" charset="0"/>
              </a:rPr>
              <a:t>  </a:t>
            </a:r>
            <a:r>
              <a:rPr lang="en-US" sz="2400" b="1" dirty="0" err="1">
                <a:effectLst/>
                <a:latin typeface="Calibri" panose="020F0502020204030204" pitchFamily="34" charset="0"/>
                <a:ea typeface="Calibri" panose="020F0502020204030204" pitchFamily="34" charset="0"/>
              </a:rPr>
              <a:t>Serial.begin</a:t>
            </a:r>
            <a:r>
              <a:rPr lang="en-US" sz="2400" b="1" dirty="0">
                <a:effectLst/>
                <a:latin typeface="Calibri" panose="020F0502020204030204" pitchFamily="34" charset="0"/>
                <a:ea typeface="Calibri" panose="020F0502020204030204" pitchFamily="34" charset="0"/>
              </a:rPr>
              <a:t>(115200);</a:t>
            </a:r>
          </a:p>
          <a:p>
            <a:r>
              <a:rPr lang="en-US" sz="2400" b="1" dirty="0">
                <a:effectLst/>
                <a:latin typeface="Calibri" panose="020F0502020204030204" pitchFamily="34" charset="0"/>
                <a:ea typeface="Calibri" panose="020F0502020204030204" pitchFamily="34" charset="0"/>
              </a:rPr>
              <a:t>  </a:t>
            </a:r>
          </a:p>
          <a:p>
            <a:r>
              <a:rPr lang="en-US" sz="2400" b="1" dirty="0">
                <a:effectLst/>
                <a:latin typeface="Calibri" panose="020F0502020204030204" pitchFamily="34" charset="0"/>
                <a:ea typeface="Calibri" panose="020F0502020204030204" pitchFamily="34" charset="0"/>
              </a:rPr>
              <a:t>  // Connect to Wi-Fi</a:t>
            </a:r>
          </a:p>
          <a:p>
            <a:r>
              <a:rPr lang="en-US" sz="2400" b="1" dirty="0">
                <a:effectLst/>
                <a:latin typeface="Calibri" panose="020F0502020204030204" pitchFamily="34" charset="0"/>
                <a:ea typeface="Calibri" panose="020F0502020204030204" pitchFamily="34" charset="0"/>
              </a:rPr>
              <a:t>  </a:t>
            </a:r>
            <a:r>
              <a:rPr lang="en-US" sz="2400" b="1" dirty="0" err="1">
                <a:effectLst/>
                <a:latin typeface="Calibri" panose="020F0502020204030204" pitchFamily="34" charset="0"/>
                <a:ea typeface="Calibri" panose="020F0502020204030204" pitchFamily="34" charset="0"/>
              </a:rPr>
              <a:t>WiFi.begin</a:t>
            </a:r>
            <a:r>
              <a:rPr lang="en-US" sz="2400" b="1" dirty="0">
                <a:effectLst/>
                <a:latin typeface="Calibri" panose="020F0502020204030204" pitchFamily="34" charset="0"/>
                <a:ea typeface="Calibri" panose="020F0502020204030204" pitchFamily="34" charset="0"/>
              </a:rPr>
              <a:t>(</a:t>
            </a:r>
            <a:r>
              <a:rPr lang="en-US" sz="2400" b="1" dirty="0" err="1">
                <a:effectLst/>
                <a:latin typeface="Calibri" panose="020F0502020204030204" pitchFamily="34" charset="0"/>
                <a:ea typeface="Calibri" panose="020F0502020204030204" pitchFamily="34" charset="0"/>
              </a:rPr>
              <a:t>ssid</a:t>
            </a:r>
            <a:r>
              <a:rPr lang="en-US" sz="2400" b="1" dirty="0">
                <a:effectLst/>
                <a:latin typeface="Calibri" panose="020F0502020204030204" pitchFamily="34" charset="0"/>
                <a:ea typeface="Calibri" panose="020F0502020204030204" pitchFamily="34" charset="0"/>
              </a:rPr>
              <a:t>, password);</a:t>
            </a:r>
          </a:p>
          <a:p>
            <a:r>
              <a:rPr lang="en-US" sz="2400" b="1" dirty="0">
                <a:effectLst/>
                <a:latin typeface="Calibri" panose="020F0502020204030204" pitchFamily="34" charset="0"/>
                <a:ea typeface="Calibri" panose="020F0502020204030204" pitchFamily="34" charset="0"/>
              </a:rPr>
              <a:t>  while (</a:t>
            </a:r>
            <a:r>
              <a:rPr lang="en-US" sz="2400" b="1" dirty="0" err="1">
                <a:effectLst/>
                <a:latin typeface="Calibri" panose="020F0502020204030204" pitchFamily="34" charset="0"/>
                <a:ea typeface="Calibri" panose="020F0502020204030204" pitchFamily="34" charset="0"/>
              </a:rPr>
              <a:t>WiFi.status</a:t>
            </a:r>
            <a:r>
              <a:rPr lang="en-US" sz="2400" b="1" dirty="0">
                <a:effectLst/>
                <a:latin typeface="Calibri" panose="020F0502020204030204" pitchFamily="34" charset="0"/>
                <a:ea typeface="Calibri" panose="020F0502020204030204" pitchFamily="34" charset="0"/>
              </a:rPr>
              <a:t>() != WL_CONNECTED) {</a:t>
            </a:r>
          </a:p>
          <a:p>
            <a:r>
              <a:rPr lang="en-US" sz="2400" b="1" dirty="0">
                <a:effectLst/>
                <a:latin typeface="Calibri" panose="020F0502020204030204" pitchFamily="34" charset="0"/>
                <a:ea typeface="Calibri" panose="020F0502020204030204" pitchFamily="34" charset="0"/>
              </a:rPr>
              <a:t>    delay(500);</a:t>
            </a:r>
          </a:p>
          <a:p>
            <a:r>
              <a:rPr lang="en-US" sz="2400" b="1" dirty="0">
                <a:effectLst/>
                <a:latin typeface="Calibri" panose="020F0502020204030204" pitchFamily="34" charset="0"/>
                <a:ea typeface="Calibri" panose="020F0502020204030204" pitchFamily="34" charset="0"/>
              </a:rPr>
              <a:t>    </a:t>
            </a:r>
            <a:r>
              <a:rPr lang="en-US" sz="2400" b="1" dirty="0" err="1">
                <a:effectLst/>
                <a:latin typeface="Calibri" panose="020F0502020204030204" pitchFamily="34" charset="0"/>
                <a:ea typeface="Calibri" panose="020F0502020204030204" pitchFamily="34" charset="0"/>
              </a:rPr>
              <a:t>Serial.print</a:t>
            </a:r>
            <a:r>
              <a:rPr lang="en-US" sz="2400" b="1" dirty="0">
                <a:effectLst/>
                <a:latin typeface="Calibri" panose="020F0502020204030204" pitchFamily="34" charset="0"/>
                <a:ea typeface="Calibri" panose="020F0502020204030204" pitchFamily="34" charset="0"/>
              </a:rPr>
              <a:t>(".");</a:t>
            </a:r>
          </a:p>
          <a:p>
            <a:r>
              <a:rPr lang="en-US" sz="2400" b="1" dirty="0">
                <a:effectLst/>
                <a:latin typeface="Calibri" panose="020F0502020204030204" pitchFamily="34" charset="0"/>
                <a:ea typeface="Calibri" panose="020F0502020204030204" pitchFamily="34" charset="0"/>
              </a:rPr>
              <a:t>  }</a:t>
            </a:r>
          </a:p>
          <a:p>
            <a:r>
              <a:rPr lang="en-US" sz="2400" b="1" dirty="0">
                <a:effectLst/>
                <a:latin typeface="Calibri" panose="020F0502020204030204" pitchFamily="34" charset="0"/>
                <a:ea typeface="Calibri" panose="020F0502020204030204" pitchFamily="34" charset="0"/>
              </a:rPr>
              <a:t>  </a:t>
            </a:r>
            <a:r>
              <a:rPr lang="en-US" sz="2400" b="1" dirty="0" err="1">
                <a:effectLst/>
                <a:latin typeface="Calibri" panose="020F0502020204030204" pitchFamily="34" charset="0"/>
                <a:ea typeface="Calibri" panose="020F0502020204030204" pitchFamily="34" charset="0"/>
              </a:rPr>
              <a:t>Serial.println</a:t>
            </a:r>
            <a:r>
              <a:rPr lang="en-US" sz="2400" b="1" dirty="0">
                <a:effectLst/>
                <a:latin typeface="Calibri" panose="020F0502020204030204" pitchFamily="34" charset="0"/>
                <a:ea typeface="Calibri" panose="020F0502020204030204" pitchFamily="34" charset="0"/>
              </a:rPr>
              <a:t>("Connected to Wi-Fi!");</a:t>
            </a:r>
          </a:p>
          <a:p>
            <a:endParaRPr lang="en-US" sz="2400" b="1"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08406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C3FAD-8C0A-C204-5429-D22002E5E3A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35AED7-2041-26B3-ADBB-0087157A8CA0}"/>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C1B9B927-22AE-41F4-2621-CFF15ABEF161}"/>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Cambria" panose="02040503050406030204" pitchFamily="18" charset="0"/>
                <a:ea typeface="Cambria" panose="02040503050406030204" pitchFamily="18" charset="0"/>
                <a:cs typeface="Times New Roman" pitchFamily="18" charset="0"/>
              </a:rPr>
              <a:t>IoT </a:t>
            </a:r>
            <a:r>
              <a:rPr lang="en-US" sz="2400" b="1" dirty="0">
                <a:latin typeface="Times New Roman" pitchFamily="18" charset="0"/>
                <a:cs typeface="Times New Roman" pitchFamily="18" charset="0"/>
              </a:rPr>
              <a:t>Design Methodology </a:t>
            </a:r>
            <a:endParaRPr lang="en-US" sz="2400" b="1" dirty="0"/>
          </a:p>
        </p:txBody>
      </p:sp>
      <p:sp>
        <p:nvSpPr>
          <p:cNvPr id="7" name="TextBox 6">
            <a:extLst>
              <a:ext uri="{FF2B5EF4-FFF2-40B4-BE49-F238E27FC236}">
                <a16:creationId xmlns:a16="http://schemas.microsoft.com/office/drawing/2014/main" id="{B98FF269-2648-1186-BEB7-23AE4FD07B0E}"/>
              </a:ext>
            </a:extLst>
          </p:cNvPr>
          <p:cNvSpPr txBox="1"/>
          <p:nvPr/>
        </p:nvSpPr>
        <p:spPr>
          <a:xfrm>
            <a:off x="694187" y="2060848"/>
            <a:ext cx="7982251" cy="5632311"/>
          </a:xfrm>
          <a:prstGeom prst="rect">
            <a:avLst/>
          </a:prstGeom>
          <a:noFill/>
        </p:spPr>
        <p:txBody>
          <a:bodyPr wrap="square" rtlCol="0">
            <a:spAutoFit/>
          </a:bodyPr>
          <a:lstStyle/>
          <a:p>
            <a:pPr algn="just"/>
            <a:r>
              <a:rPr lang="en-US" b="1" u="sng" dirty="0"/>
              <a:t>Step 5: </a:t>
            </a:r>
          </a:p>
          <a:p>
            <a:pPr marL="285750" indent="-285750" algn="just">
              <a:buFont typeface="Arial" panose="020B0604020202020204" pitchFamily="34" charset="0"/>
              <a:buChar char="•"/>
            </a:pPr>
            <a:r>
              <a:rPr lang="en-IN" u="sng" dirty="0"/>
              <a:t>Service Specifications</a:t>
            </a:r>
            <a:r>
              <a:rPr lang="en-US" dirty="0"/>
              <a:t>: Service specifications define the services in the IoT system, service types, service inputs/output, service endpoints, service schedules, service preconditions and service effects.</a:t>
            </a:r>
          </a:p>
          <a:p>
            <a:pPr marL="285750" indent="-285750" algn="jus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algn="just"/>
            <a:r>
              <a:rPr lang="en-US" b="1" u="sng" dirty="0"/>
              <a:t>Step 6: </a:t>
            </a:r>
          </a:p>
          <a:p>
            <a:pPr marL="285750" indent="-285750" algn="just">
              <a:buFont typeface="Arial" panose="020B0604020202020204" pitchFamily="34" charset="0"/>
              <a:buChar char="•"/>
            </a:pPr>
            <a:r>
              <a:rPr lang="en-US" u="sng" dirty="0"/>
              <a:t>I</a:t>
            </a:r>
            <a:r>
              <a:rPr lang="en-IN" u="sng" dirty="0" err="1"/>
              <a:t>oT</a:t>
            </a:r>
            <a:r>
              <a:rPr lang="en-IN" u="sng" dirty="0"/>
              <a:t> Level Specification</a:t>
            </a:r>
            <a:r>
              <a:rPr lang="en-US" dirty="0"/>
              <a:t>: The sixth step in the IoT design methodology is to define the IoT level for the system.</a:t>
            </a:r>
          </a:p>
          <a:p>
            <a:pPr marL="285750" indent="-285750" algn="jus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algn="just"/>
            <a:r>
              <a:rPr lang="en-US" b="1" u="sng" dirty="0"/>
              <a:t>Step 7: </a:t>
            </a:r>
          </a:p>
          <a:p>
            <a:pPr marL="285750" indent="-285750" algn="just">
              <a:buFont typeface="Arial" panose="020B0604020202020204" pitchFamily="34" charset="0"/>
              <a:buChar char="•"/>
            </a:pPr>
            <a:r>
              <a:rPr lang="en-IN" u="sng" dirty="0"/>
              <a:t>Functional View Specification</a:t>
            </a:r>
            <a:r>
              <a:rPr lang="en-US" dirty="0"/>
              <a:t>: The Functional View (FV) defines the functions of the IoT systems grouped into various Functional Groups (FGs). Each Functional Group either provides functionalities for interacting with instances of concepts defined in the Domain Model or provides information related to these concepts. </a:t>
            </a:r>
          </a:p>
          <a:p>
            <a:pPr marL="285750" indent="-285750" algn="jus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dirty="0"/>
          </a:p>
          <a:p>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6523670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AC216-6E2D-81D7-7436-F70F243E35D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BFCABE7-8C5A-DE53-2BD2-4B02D7E06B8C}"/>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F88BB694-6FA0-5F75-8561-6C6D6CC78621}"/>
              </a:ext>
            </a:extLst>
          </p:cNvPr>
          <p:cNvSpPr/>
          <p:nvPr/>
        </p:nvSpPr>
        <p:spPr>
          <a:xfrm>
            <a:off x="473494" y="511313"/>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Open Sans" panose="020B0606030504020204" pitchFamily="34" charset="0"/>
            </a:endParaRPr>
          </a:p>
          <a:p>
            <a:r>
              <a:rPr lang="en-US" sz="2400" b="1" dirty="0">
                <a:latin typeface="Open Sans" panose="020B0606030504020204" pitchFamily="34" charset="0"/>
              </a:rPr>
              <a:t>SINGLE LED BLINK PROGRAM USING WEB</a:t>
            </a:r>
            <a:endParaRPr lang="en-US" sz="2400" b="1" i="0" dirty="0">
              <a:effectLst/>
              <a:latin typeface="Open Sans" panose="020B0606030504020204" pitchFamily="34" charset="0"/>
            </a:endParaRPr>
          </a:p>
          <a:p>
            <a:endParaRPr lang="en-US" sz="2400" b="1" i="0" dirty="0">
              <a:effectLst/>
              <a:latin typeface="Open Sans" panose="020B0606030504020204" pitchFamily="34" charset="0"/>
            </a:endParaRPr>
          </a:p>
        </p:txBody>
      </p:sp>
      <p:sp>
        <p:nvSpPr>
          <p:cNvPr id="7" name="TextBox 6">
            <a:extLst>
              <a:ext uri="{FF2B5EF4-FFF2-40B4-BE49-F238E27FC236}">
                <a16:creationId xmlns:a16="http://schemas.microsoft.com/office/drawing/2014/main" id="{567ABAAE-4E09-BB56-655A-66B6B1888CDD}"/>
              </a:ext>
            </a:extLst>
          </p:cNvPr>
          <p:cNvSpPr txBox="1"/>
          <p:nvPr/>
        </p:nvSpPr>
        <p:spPr>
          <a:xfrm>
            <a:off x="473494" y="1484784"/>
            <a:ext cx="8208895" cy="452431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 Set the LED pin as an output</a:t>
            </a:r>
          </a:p>
          <a:p>
            <a:r>
              <a:rPr lang="en-US" sz="2400" b="1" dirty="0">
                <a:effectLst/>
                <a:latin typeface="Calibri" panose="020F0502020204030204" pitchFamily="34" charset="0"/>
                <a:ea typeface="Calibri" panose="020F0502020204030204" pitchFamily="34" charset="0"/>
              </a:rPr>
              <a:t>  </a:t>
            </a:r>
            <a:r>
              <a:rPr lang="en-US" sz="2400" b="1" dirty="0" err="1">
                <a:effectLst/>
                <a:latin typeface="Calibri" panose="020F0502020204030204" pitchFamily="34" charset="0"/>
                <a:ea typeface="Calibri" panose="020F0502020204030204" pitchFamily="34" charset="0"/>
              </a:rPr>
              <a:t>pinMode</a:t>
            </a:r>
            <a:r>
              <a:rPr lang="en-US" sz="2400" b="1" dirty="0">
                <a:effectLst/>
                <a:latin typeface="Calibri" panose="020F0502020204030204" pitchFamily="34" charset="0"/>
                <a:ea typeface="Calibri" panose="020F0502020204030204" pitchFamily="34" charset="0"/>
              </a:rPr>
              <a:t>(</a:t>
            </a:r>
            <a:r>
              <a:rPr lang="en-US" sz="2400" b="1" dirty="0" err="1">
                <a:effectLst/>
                <a:latin typeface="Calibri" panose="020F0502020204030204" pitchFamily="34" charset="0"/>
                <a:ea typeface="Calibri" panose="020F0502020204030204" pitchFamily="34" charset="0"/>
              </a:rPr>
              <a:t>ledPin</a:t>
            </a:r>
            <a:r>
              <a:rPr lang="en-US" sz="2400" b="1" dirty="0">
                <a:effectLst/>
                <a:latin typeface="Calibri" panose="020F0502020204030204" pitchFamily="34" charset="0"/>
                <a:ea typeface="Calibri" panose="020F0502020204030204" pitchFamily="34" charset="0"/>
              </a:rPr>
              <a:t>, OUTPUT);</a:t>
            </a:r>
          </a:p>
          <a:p>
            <a:endParaRPr lang="en-US" sz="2400" b="1" dirty="0">
              <a:effectLst/>
              <a:latin typeface="Calibri" panose="020F0502020204030204" pitchFamily="34" charset="0"/>
              <a:ea typeface="Calibri" panose="020F0502020204030204" pitchFamily="34" charset="0"/>
            </a:endParaRPr>
          </a:p>
          <a:p>
            <a:r>
              <a:rPr lang="en-US" sz="2400" b="1" dirty="0">
                <a:effectLst/>
                <a:latin typeface="Calibri" panose="020F0502020204030204" pitchFamily="34" charset="0"/>
                <a:ea typeface="Calibri" panose="020F0502020204030204" pitchFamily="34" charset="0"/>
              </a:rPr>
              <a:t>  // Define routes for the web server</a:t>
            </a:r>
          </a:p>
          <a:p>
            <a:r>
              <a:rPr lang="en-US" sz="2400" b="1" dirty="0">
                <a:effectLst/>
                <a:latin typeface="Calibri" panose="020F0502020204030204" pitchFamily="34" charset="0"/>
                <a:ea typeface="Calibri" panose="020F0502020204030204" pitchFamily="34" charset="0"/>
              </a:rPr>
              <a:t>  </a:t>
            </a:r>
            <a:r>
              <a:rPr lang="en-US" sz="2400" b="1" dirty="0" err="1">
                <a:effectLst/>
                <a:latin typeface="Calibri" panose="020F0502020204030204" pitchFamily="34" charset="0"/>
                <a:ea typeface="Calibri" panose="020F0502020204030204" pitchFamily="34" charset="0"/>
              </a:rPr>
              <a:t>server.on</a:t>
            </a:r>
            <a:r>
              <a:rPr lang="en-US" sz="2400" b="1" dirty="0">
                <a:effectLst/>
                <a:latin typeface="Calibri" panose="020F0502020204030204" pitchFamily="34" charset="0"/>
                <a:ea typeface="Calibri" panose="020F0502020204030204" pitchFamily="34" charset="0"/>
              </a:rPr>
              <a:t>("/", HTTP_GET, </a:t>
            </a:r>
            <a:r>
              <a:rPr lang="en-US" sz="2400" b="1" dirty="0" err="1">
                <a:effectLst/>
                <a:latin typeface="Calibri" panose="020F0502020204030204" pitchFamily="34" charset="0"/>
                <a:ea typeface="Calibri" panose="020F0502020204030204" pitchFamily="34" charset="0"/>
              </a:rPr>
              <a:t>handleRoot</a:t>
            </a:r>
            <a:r>
              <a:rPr lang="en-US" sz="2400" b="1" dirty="0">
                <a:effectLst/>
                <a:latin typeface="Calibri" panose="020F0502020204030204" pitchFamily="34" charset="0"/>
                <a:ea typeface="Calibri" panose="020F0502020204030204" pitchFamily="34" charset="0"/>
              </a:rPr>
              <a:t>);</a:t>
            </a:r>
          </a:p>
          <a:p>
            <a:r>
              <a:rPr lang="en-US" sz="2400" b="1" dirty="0">
                <a:effectLst/>
                <a:latin typeface="Calibri" panose="020F0502020204030204" pitchFamily="34" charset="0"/>
                <a:ea typeface="Calibri" panose="020F0502020204030204" pitchFamily="34" charset="0"/>
              </a:rPr>
              <a:t>  </a:t>
            </a:r>
            <a:r>
              <a:rPr lang="en-US" sz="2400" b="1" dirty="0" err="1">
                <a:effectLst/>
                <a:latin typeface="Calibri" panose="020F0502020204030204" pitchFamily="34" charset="0"/>
                <a:ea typeface="Calibri" panose="020F0502020204030204" pitchFamily="34" charset="0"/>
              </a:rPr>
              <a:t>server.on</a:t>
            </a:r>
            <a:r>
              <a:rPr lang="en-US" sz="2400" b="1" dirty="0">
                <a:effectLst/>
                <a:latin typeface="Calibri" panose="020F0502020204030204" pitchFamily="34" charset="0"/>
                <a:ea typeface="Calibri" panose="020F0502020204030204" pitchFamily="34" charset="0"/>
              </a:rPr>
              <a:t>("/blink", HTTP_GET, </a:t>
            </a:r>
            <a:r>
              <a:rPr lang="en-US" sz="2400" b="1" dirty="0" err="1">
                <a:effectLst/>
                <a:latin typeface="Calibri" panose="020F0502020204030204" pitchFamily="34" charset="0"/>
                <a:ea typeface="Calibri" panose="020F0502020204030204" pitchFamily="34" charset="0"/>
              </a:rPr>
              <a:t>handleBlink</a:t>
            </a:r>
            <a:r>
              <a:rPr lang="en-US" sz="2400" b="1" dirty="0">
                <a:effectLst/>
                <a:latin typeface="Calibri" panose="020F0502020204030204" pitchFamily="34" charset="0"/>
                <a:ea typeface="Calibri" panose="020F0502020204030204" pitchFamily="34" charset="0"/>
              </a:rPr>
              <a:t>);</a:t>
            </a:r>
          </a:p>
          <a:p>
            <a:endParaRPr lang="en-US" sz="2400" b="1" dirty="0">
              <a:effectLst/>
              <a:latin typeface="Calibri" panose="020F0502020204030204" pitchFamily="34" charset="0"/>
              <a:ea typeface="Calibri" panose="020F0502020204030204" pitchFamily="34" charset="0"/>
            </a:endParaRPr>
          </a:p>
          <a:p>
            <a:r>
              <a:rPr lang="en-US" sz="2400" b="1" dirty="0">
                <a:effectLst/>
                <a:latin typeface="Calibri" panose="020F0502020204030204" pitchFamily="34" charset="0"/>
                <a:ea typeface="Calibri" panose="020F0502020204030204" pitchFamily="34" charset="0"/>
              </a:rPr>
              <a:t>  // Start the server</a:t>
            </a:r>
          </a:p>
          <a:p>
            <a:r>
              <a:rPr lang="en-US" sz="2400" b="1" dirty="0">
                <a:effectLst/>
                <a:latin typeface="Calibri" panose="020F0502020204030204" pitchFamily="34" charset="0"/>
                <a:ea typeface="Calibri" panose="020F0502020204030204" pitchFamily="34" charset="0"/>
              </a:rPr>
              <a:t>  </a:t>
            </a:r>
            <a:r>
              <a:rPr lang="en-US" sz="2400" b="1" dirty="0" err="1">
                <a:effectLst/>
                <a:latin typeface="Calibri" panose="020F0502020204030204" pitchFamily="34" charset="0"/>
                <a:ea typeface="Calibri" panose="020F0502020204030204" pitchFamily="34" charset="0"/>
              </a:rPr>
              <a:t>server.begin</a:t>
            </a:r>
            <a:r>
              <a:rPr lang="en-US" sz="2400" b="1" dirty="0">
                <a:effectLst/>
                <a:latin typeface="Calibri" panose="020F0502020204030204" pitchFamily="34" charset="0"/>
                <a:ea typeface="Calibri" panose="020F0502020204030204" pitchFamily="34" charset="0"/>
              </a:rPr>
              <a:t>();</a:t>
            </a:r>
          </a:p>
          <a:p>
            <a:r>
              <a:rPr lang="en-US" sz="2400" b="1" dirty="0">
                <a:effectLst/>
                <a:latin typeface="Calibri" panose="020F0502020204030204" pitchFamily="34" charset="0"/>
                <a:ea typeface="Calibri" panose="020F0502020204030204" pitchFamily="34" charset="0"/>
              </a:rPr>
              <a:t>  </a:t>
            </a:r>
            <a:r>
              <a:rPr lang="en-US" sz="2400" b="1" dirty="0" err="1">
                <a:effectLst/>
                <a:latin typeface="Calibri" panose="020F0502020204030204" pitchFamily="34" charset="0"/>
                <a:ea typeface="Calibri" panose="020F0502020204030204" pitchFamily="34" charset="0"/>
              </a:rPr>
              <a:t>Serial.println</a:t>
            </a:r>
            <a:r>
              <a:rPr lang="en-US" sz="2400" b="1" dirty="0">
                <a:effectLst/>
                <a:latin typeface="Calibri" panose="020F0502020204030204" pitchFamily="34" charset="0"/>
                <a:ea typeface="Calibri" panose="020F0502020204030204" pitchFamily="34" charset="0"/>
              </a:rPr>
              <a:t>("Server started!");</a:t>
            </a:r>
          </a:p>
          <a:p>
            <a:r>
              <a:rPr lang="en-US" sz="2400" b="1" dirty="0">
                <a:effectLst/>
                <a:latin typeface="Calibri" panose="020F0502020204030204" pitchFamily="34" charset="0"/>
                <a:ea typeface="Calibri" panose="020F0502020204030204" pitchFamily="34" charset="0"/>
              </a:rPr>
              <a:t>}</a:t>
            </a:r>
          </a:p>
          <a:p>
            <a:endParaRPr lang="en-US" sz="2400" b="1"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627675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9CF90-B581-3459-504E-777345DC264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952F7FB-FFF4-F166-592E-2A77FCC4F444}"/>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6F394937-1930-B92C-DBFC-AEB93EC7C563}"/>
              </a:ext>
            </a:extLst>
          </p:cNvPr>
          <p:cNvSpPr/>
          <p:nvPr/>
        </p:nvSpPr>
        <p:spPr>
          <a:xfrm>
            <a:off x="473494" y="511313"/>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Open Sans" panose="020B0606030504020204" pitchFamily="34" charset="0"/>
            </a:endParaRPr>
          </a:p>
          <a:p>
            <a:r>
              <a:rPr lang="en-US" sz="2400" b="1" dirty="0">
                <a:latin typeface="Open Sans" panose="020B0606030504020204" pitchFamily="34" charset="0"/>
              </a:rPr>
              <a:t>SINGLE LED BLINK PROGRAM USING WEB</a:t>
            </a:r>
            <a:endParaRPr lang="en-US" sz="2400" b="1" i="0" dirty="0">
              <a:effectLst/>
              <a:latin typeface="Open Sans" panose="020B0606030504020204" pitchFamily="34" charset="0"/>
            </a:endParaRPr>
          </a:p>
          <a:p>
            <a:endParaRPr lang="en-US" sz="2400" b="1" i="0" dirty="0">
              <a:effectLst/>
              <a:latin typeface="Open Sans" panose="020B0606030504020204" pitchFamily="34" charset="0"/>
            </a:endParaRPr>
          </a:p>
        </p:txBody>
      </p:sp>
      <p:sp>
        <p:nvSpPr>
          <p:cNvPr id="7" name="TextBox 6">
            <a:extLst>
              <a:ext uri="{FF2B5EF4-FFF2-40B4-BE49-F238E27FC236}">
                <a16:creationId xmlns:a16="http://schemas.microsoft.com/office/drawing/2014/main" id="{A8AB5002-D58D-5033-D6C1-592567085E25}"/>
              </a:ext>
            </a:extLst>
          </p:cNvPr>
          <p:cNvSpPr txBox="1"/>
          <p:nvPr/>
        </p:nvSpPr>
        <p:spPr>
          <a:xfrm>
            <a:off x="473494" y="1499206"/>
            <a:ext cx="8208895" cy="5262979"/>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void loop() {</a:t>
            </a:r>
          </a:p>
          <a:p>
            <a:r>
              <a:rPr lang="en-US" sz="2400" b="1" dirty="0">
                <a:effectLst/>
                <a:latin typeface="Calibri" panose="020F0502020204030204" pitchFamily="34" charset="0"/>
                <a:ea typeface="Calibri" panose="020F0502020204030204" pitchFamily="34" charset="0"/>
              </a:rPr>
              <a:t>  </a:t>
            </a:r>
            <a:r>
              <a:rPr lang="en-US" sz="2400" b="1" dirty="0" err="1">
                <a:effectLst/>
                <a:latin typeface="Calibri" panose="020F0502020204030204" pitchFamily="34" charset="0"/>
                <a:ea typeface="Calibri" panose="020F0502020204030204" pitchFamily="34" charset="0"/>
              </a:rPr>
              <a:t>server.handleClient</a:t>
            </a:r>
            <a:r>
              <a:rPr lang="en-US" sz="2400" b="1" dirty="0">
                <a:effectLst/>
                <a:latin typeface="Calibri" panose="020F0502020204030204" pitchFamily="34" charset="0"/>
                <a:ea typeface="Calibri" panose="020F0502020204030204" pitchFamily="34" charset="0"/>
              </a:rPr>
              <a:t>();  // Handle incoming web requests</a:t>
            </a:r>
          </a:p>
          <a:p>
            <a:r>
              <a:rPr lang="en-US" sz="2400" b="1" dirty="0">
                <a:effectLst/>
                <a:latin typeface="Calibri" panose="020F0502020204030204" pitchFamily="34" charset="0"/>
                <a:ea typeface="Calibri" panose="020F0502020204030204" pitchFamily="34" charset="0"/>
              </a:rPr>
              <a:t>}</a:t>
            </a:r>
          </a:p>
          <a:p>
            <a:endParaRPr lang="en-US" sz="2400" b="1" dirty="0">
              <a:effectLst/>
              <a:latin typeface="Calibri" panose="020F0502020204030204" pitchFamily="34" charset="0"/>
              <a:ea typeface="Calibri" panose="020F0502020204030204" pitchFamily="34" charset="0"/>
            </a:endParaRPr>
          </a:p>
          <a:p>
            <a:r>
              <a:rPr lang="en-US" sz="2400" b="1" dirty="0">
                <a:effectLst/>
                <a:latin typeface="Calibri" panose="020F0502020204030204" pitchFamily="34" charset="0"/>
                <a:ea typeface="Calibri" panose="020F0502020204030204" pitchFamily="34" charset="0"/>
              </a:rPr>
              <a:t>// Root page, displays a simple webpage with a button</a:t>
            </a:r>
          </a:p>
          <a:p>
            <a:r>
              <a:rPr lang="en-US" sz="2400" b="1" dirty="0">
                <a:effectLst/>
                <a:latin typeface="Calibri" panose="020F0502020204030204" pitchFamily="34" charset="0"/>
                <a:ea typeface="Calibri" panose="020F0502020204030204" pitchFamily="34" charset="0"/>
              </a:rPr>
              <a:t>void </a:t>
            </a:r>
            <a:r>
              <a:rPr lang="en-US" sz="2400" b="1" dirty="0" err="1">
                <a:effectLst/>
                <a:latin typeface="Calibri" panose="020F0502020204030204" pitchFamily="34" charset="0"/>
                <a:ea typeface="Calibri" panose="020F0502020204030204" pitchFamily="34" charset="0"/>
              </a:rPr>
              <a:t>handleRoot</a:t>
            </a:r>
            <a:r>
              <a:rPr lang="en-US" sz="2400" b="1" dirty="0">
                <a:effectLst/>
                <a:latin typeface="Calibri" panose="020F0502020204030204" pitchFamily="34" charset="0"/>
                <a:ea typeface="Calibri" panose="020F0502020204030204" pitchFamily="34" charset="0"/>
              </a:rPr>
              <a:t>() {</a:t>
            </a:r>
          </a:p>
          <a:p>
            <a:r>
              <a:rPr lang="en-US" sz="2400" b="1" dirty="0">
                <a:effectLst/>
                <a:latin typeface="Calibri" panose="020F0502020204030204" pitchFamily="34" charset="0"/>
                <a:ea typeface="Calibri" panose="020F0502020204030204" pitchFamily="34" charset="0"/>
              </a:rPr>
              <a:t>  String html = "&lt;html&gt;&lt;body&gt;";</a:t>
            </a:r>
          </a:p>
          <a:p>
            <a:r>
              <a:rPr lang="en-US" sz="2400" b="1" dirty="0">
                <a:effectLst/>
                <a:latin typeface="Calibri" panose="020F0502020204030204" pitchFamily="34" charset="0"/>
                <a:ea typeface="Calibri" panose="020F0502020204030204" pitchFamily="34" charset="0"/>
              </a:rPr>
              <a:t>  html += "&lt;h1&gt;LED Blink Control&lt;/h1&gt;";</a:t>
            </a:r>
          </a:p>
          <a:p>
            <a:r>
              <a:rPr lang="en-US" sz="2400" b="1" dirty="0">
                <a:effectLst/>
                <a:latin typeface="Calibri" panose="020F0502020204030204" pitchFamily="34" charset="0"/>
                <a:ea typeface="Calibri" panose="020F0502020204030204" pitchFamily="34" charset="0"/>
              </a:rPr>
              <a:t>  html += "&lt;p&gt;&lt;a </a:t>
            </a:r>
            <a:r>
              <a:rPr lang="en-US" sz="2400" b="1" dirty="0" err="1">
                <a:effectLst/>
                <a:latin typeface="Calibri" panose="020F0502020204030204" pitchFamily="34" charset="0"/>
                <a:ea typeface="Calibri" panose="020F0502020204030204" pitchFamily="34" charset="0"/>
              </a:rPr>
              <a:t>href</a:t>
            </a:r>
            <a:r>
              <a:rPr lang="en-US" sz="2400" b="1" dirty="0">
                <a:effectLst/>
                <a:latin typeface="Calibri" panose="020F0502020204030204" pitchFamily="34" charset="0"/>
                <a:ea typeface="Calibri" panose="020F0502020204030204" pitchFamily="34" charset="0"/>
              </a:rPr>
              <a:t>=\"/blink\"&gt;&lt;button&gt;Toggle LED&lt;/button&gt;&lt;/a&gt;&lt;/p&gt;";</a:t>
            </a:r>
          </a:p>
          <a:p>
            <a:r>
              <a:rPr lang="en-US" sz="2400" b="1" dirty="0">
                <a:effectLst/>
                <a:latin typeface="Calibri" panose="020F0502020204030204" pitchFamily="34" charset="0"/>
                <a:ea typeface="Calibri" panose="020F0502020204030204" pitchFamily="34" charset="0"/>
              </a:rPr>
              <a:t>  html += "&lt;/body&gt;&lt;/html&gt;";</a:t>
            </a:r>
          </a:p>
          <a:p>
            <a:r>
              <a:rPr lang="en-US" sz="2400" b="1" dirty="0">
                <a:effectLst/>
                <a:latin typeface="Calibri" panose="020F0502020204030204" pitchFamily="34" charset="0"/>
                <a:ea typeface="Calibri" panose="020F0502020204030204" pitchFamily="34" charset="0"/>
              </a:rPr>
              <a:t>  </a:t>
            </a:r>
            <a:r>
              <a:rPr lang="en-US" sz="2400" b="1" dirty="0" err="1">
                <a:effectLst/>
                <a:latin typeface="Calibri" panose="020F0502020204030204" pitchFamily="34" charset="0"/>
                <a:ea typeface="Calibri" panose="020F0502020204030204" pitchFamily="34" charset="0"/>
              </a:rPr>
              <a:t>server.send</a:t>
            </a:r>
            <a:r>
              <a:rPr lang="en-US" sz="2400" b="1" dirty="0">
                <a:effectLst/>
                <a:latin typeface="Calibri" panose="020F0502020204030204" pitchFamily="34" charset="0"/>
                <a:ea typeface="Calibri" panose="020F0502020204030204" pitchFamily="34" charset="0"/>
              </a:rPr>
              <a:t>(200, "text/html", html);</a:t>
            </a:r>
          </a:p>
          <a:p>
            <a:r>
              <a:rPr lang="en-US" sz="2400" b="1" dirty="0">
                <a:effectLst/>
                <a:latin typeface="Calibri" panose="020F0502020204030204" pitchFamily="34" charset="0"/>
                <a:ea typeface="Calibri" panose="020F0502020204030204" pitchFamily="34" charset="0"/>
              </a:rPr>
              <a:t>}</a:t>
            </a:r>
          </a:p>
          <a:p>
            <a:endParaRPr lang="en-US" sz="2400" b="1"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3363162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FB070-FE06-3792-E6F0-DF12A99F361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8804D2F-1DCB-9463-920B-B5555D689290}"/>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73307D88-50DD-4E48-E2C4-847A69567BF7}"/>
              </a:ext>
            </a:extLst>
          </p:cNvPr>
          <p:cNvSpPr/>
          <p:nvPr/>
        </p:nvSpPr>
        <p:spPr>
          <a:xfrm>
            <a:off x="473494" y="511313"/>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Open Sans" panose="020B0606030504020204" pitchFamily="34" charset="0"/>
            </a:endParaRPr>
          </a:p>
          <a:p>
            <a:r>
              <a:rPr lang="en-US" sz="2400" b="1" dirty="0">
                <a:latin typeface="Open Sans" panose="020B0606030504020204" pitchFamily="34" charset="0"/>
              </a:rPr>
              <a:t>SINGLE LED BLINK PROGRAM USING WEB</a:t>
            </a:r>
            <a:endParaRPr lang="en-US" sz="2400" b="1" i="0" dirty="0">
              <a:effectLst/>
              <a:latin typeface="Open Sans" panose="020B0606030504020204" pitchFamily="34" charset="0"/>
            </a:endParaRPr>
          </a:p>
          <a:p>
            <a:endParaRPr lang="en-US" sz="2400" b="1" i="0" dirty="0">
              <a:effectLst/>
              <a:latin typeface="Open Sans" panose="020B0606030504020204" pitchFamily="34" charset="0"/>
            </a:endParaRPr>
          </a:p>
        </p:txBody>
      </p:sp>
      <p:sp>
        <p:nvSpPr>
          <p:cNvPr id="7" name="TextBox 6">
            <a:extLst>
              <a:ext uri="{FF2B5EF4-FFF2-40B4-BE49-F238E27FC236}">
                <a16:creationId xmlns:a16="http://schemas.microsoft.com/office/drawing/2014/main" id="{6AA5DF2E-8E7E-80B2-85BC-0C9CA4020888}"/>
              </a:ext>
            </a:extLst>
          </p:cNvPr>
          <p:cNvSpPr txBox="1"/>
          <p:nvPr/>
        </p:nvSpPr>
        <p:spPr>
          <a:xfrm>
            <a:off x="473494" y="1484784"/>
            <a:ext cx="8208895" cy="4893647"/>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rPr>
              <a:t>   </a:t>
            </a:r>
            <a:endParaRPr lang="en-US" sz="2400" b="1" dirty="0">
              <a:effectLst/>
              <a:latin typeface="Calibri" panose="020F0502020204030204" pitchFamily="34" charset="0"/>
              <a:ea typeface="Calibri" panose="020F0502020204030204" pitchFamily="34" charset="0"/>
            </a:endParaRPr>
          </a:p>
          <a:p>
            <a:r>
              <a:rPr lang="en-US" sz="2400" b="1" dirty="0">
                <a:effectLst/>
                <a:latin typeface="Calibri" panose="020F0502020204030204" pitchFamily="34" charset="0"/>
                <a:ea typeface="Calibri" panose="020F0502020204030204" pitchFamily="34" charset="0"/>
              </a:rPr>
              <a:t>// Blink the LED when '/blink' is accessed</a:t>
            </a:r>
          </a:p>
          <a:p>
            <a:r>
              <a:rPr lang="en-US" sz="2400" b="1" dirty="0">
                <a:effectLst/>
                <a:latin typeface="Calibri" panose="020F0502020204030204" pitchFamily="34" charset="0"/>
                <a:ea typeface="Calibri" panose="020F0502020204030204" pitchFamily="34" charset="0"/>
              </a:rPr>
              <a:t>void </a:t>
            </a:r>
            <a:r>
              <a:rPr lang="en-US" sz="2400" b="1" dirty="0" err="1">
                <a:effectLst/>
                <a:latin typeface="Calibri" panose="020F0502020204030204" pitchFamily="34" charset="0"/>
                <a:ea typeface="Calibri" panose="020F0502020204030204" pitchFamily="34" charset="0"/>
              </a:rPr>
              <a:t>handleBlink</a:t>
            </a:r>
            <a:r>
              <a:rPr lang="en-US" sz="2400" b="1" dirty="0">
                <a:effectLst/>
                <a:latin typeface="Calibri" panose="020F0502020204030204" pitchFamily="34" charset="0"/>
                <a:ea typeface="Calibri" panose="020F0502020204030204" pitchFamily="34" charset="0"/>
              </a:rPr>
              <a:t>() {</a:t>
            </a:r>
          </a:p>
          <a:p>
            <a:r>
              <a:rPr lang="en-US" sz="2400" b="1" dirty="0">
                <a:effectLst/>
                <a:latin typeface="Calibri" panose="020F0502020204030204" pitchFamily="34" charset="0"/>
                <a:ea typeface="Calibri" panose="020F0502020204030204" pitchFamily="34" charset="0"/>
              </a:rPr>
              <a:t>  </a:t>
            </a:r>
            <a:r>
              <a:rPr lang="en-US" sz="2400" b="1" dirty="0" err="1">
                <a:effectLst/>
                <a:latin typeface="Calibri" panose="020F0502020204030204" pitchFamily="34" charset="0"/>
                <a:ea typeface="Calibri" panose="020F0502020204030204" pitchFamily="34" charset="0"/>
              </a:rPr>
              <a:t>digitalWrite</a:t>
            </a:r>
            <a:r>
              <a:rPr lang="en-US" sz="2400" b="1" dirty="0">
                <a:effectLst/>
                <a:latin typeface="Calibri" panose="020F0502020204030204" pitchFamily="34" charset="0"/>
                <a:ea typeface="Calibri" panose="020F0502020204030204" pitchFamily="34" charset="0"/>
              </a:rPr>
              <a:t>(</a:t>
            </a:r>
            <a:r>
              <a:rPr lang="en-US" sz="2400" b="1" dirty="0" err="1">
                <a:effectLst/>
                <a:latin typeface="Calibri" panose="020F0502020204030204" pitchFamily="34" charset="0"/>
                <a:ea typeface="Calibri" panose="020F0502020204030204" pitchFamily="34" charset="0"/>
              </a:rPr>
              <a:t>ledPin</a:t>
            </a:r>
            <a:r>
              <a:rPr lang="en-US" sz="2400" b="1" dirty="0">
                <a:effectLst/>
                <a:latin typeface="Calibri" panose="020F0502020204030204" pitchFamily="34" charset="0"/>
                <a:ea typeface="Calibri" panose="020F0502020204030204" pitchFamily="34" charset="0"/>
              </a:rPr>
              <a:t>, HIGH);   // Turn the LED on</a:t>
            </a:r>
          </a:p>
          <a:p>
            <a:r>
              <a:rPr lang="en-US" sz="2400" b="1" dirty="0">
                <a:effectLst/>
                <a:latin typeface="Calibri" panose="020F0502020204030204" pitchFamily="34" charset="0"/>
                <a:ea typeface="Calibri" panose="020F0502020204030204" pitchFamily="34" charset="0"/>
              </a:rPr>
              <a:t>  delay(500);                   // Wait for 500 </a:t>
            </a:r>
            <a:r>
              <a:rPr lang="en-US" sz="2400" b="1" dirty="0" err="1">
                <a:effectLst/>
                <a:latin typeface="Calibri" panose="020F0502020204030204" pitchFamily="34" charset="0"/>
                <a:ea typeface="Calibri" panose="020F0502020204030204" pitchFamily="34" charset="0"/>
              </a:rPr>
              <a:t>ms</a:t>
            </a:r>
            <a:endParaRPr lang="en-US" sz="2400" b="1" dirty="0">
              <a:effectLst/>
              <a:latin typeface="Calibri" panose="020F0502020204030204" pitchFamily="34" charset="0"/>
              <a:ea typeface="Calibri" panose="020F0502020204030204" pitchFamily="34" charset="0"/>
            </a:endParaRPr>
          </a:p>
          <a:p>
            <a:r>
              <a:rPr lang="en-US" sz="2400" b="1" dirty="0">
                <a:effectLst/>
                <a:latin typeface="Calibri" panose="020F0502020204030204" pitchFamily="34" charset="0"/>
                <a:ea typeface="Calibri" panose="020F0502020204030204" pitchFamily="34" charset="0"/>
              </a:rPr>
              <a:t>  </a:t>
            </a:r>
            <a:r>
              <a:rPr lang="en-US" sz="2400" b="1" dirty="0" err="1">
                <a:effectLst/>
                <a:latin typeface="Calibri" panose="020F0502020204030204" pitchFamily="34" charset="0"/>
                <a:ea typeface="Calibri" panose="020F0502020204030204" pitchFamily="34" charset="0"/>
              </a:rPr>
              <a:t>digitalWrite</a:t>
            </a:r>
            <a:r>
              <a:rPr lang="en-US" sz="2400" b="1" dirty="0">
                <a:effectLst/>
                <a:latin typeface="Calibri" panose="020F0502020204030204" pitchFamily="34" charset="0"/>
                <a:ea typeface="Calibri" panose="020F0502020204030204" pitchFamily="34" charset="0"/>
              </a:rPr>
              <a:t>(</a:t>
            </a:r>
            <a:r>
              <a:rPr lang="en-US" sz="2400" b="1" dirty="0" err="1">
                <a:effectLst/>
                <a:latin typeface="Calibri" panose="020F0502020204030204" pitchFamily="34" charset="0"/>
                <a:ea typeface="Calibri" panose="020F0502020204030204" pitchFamily="34" charset="0"/>
              </a:rPr>
              <a:t>ledPin</a:t>
            </a:r>
            <a:r>
              <a:rPr lang="en-US" sz="2400" b="1" dirty="0">
                <a:effectLst/>
                <a:latin typeface="Calibri" panose="020F0502020204030204" pitchFamily="34" charset="0"/>
                <a:ea typeface="Calibri" panose="020F0502020204030204" pitchFamily="34" charset="0"/>
              </a:rPr>
              <a:t>, LOW);    // Turn the LED off</a:t>
            </a:r>
          </a:p>
          <a:p>
            <a:r>
              <a:rPr lang="en-US" sz="2400" b="1" dirty="0">
                <a:effectLst/>
                <a:latin typeface="Calibri" panose="020F0502020204030204" pitchFamily="34" charset="0"/>
                <a:ea typeface="Calibri" panose="020F0502020204030204" pitchFamily="34" charset="0"/>
              </a:rPr>
              <a:t>  delay(500);                   // Wait for 500 </a:t>
            </a:r>
            <a:r>
              <a:rPr lang="en-US" sz="2400" b="1" dirty="0" err="1">
                <a:effectLst/>
                <a:latin typeface="Calibri" panose="020F0502020204030204" pitchFamily="34" charset="0"/>
                <a:ea typeface="Calibri" panose="020F0502020204030204" pitchFamily="34" charset="0"/>
              </a:rPr>
              <a:t>ms</a:t>
            </a:r>
            <a:endParaRPr lang="en-US" sz="2400" b="1" dirty="0">
              <a:effectLst/>
              <a:latin typeface="Calibri" panose="020F0502020204030204" pitchFamily="34" charset="0"/>
              <a:ea typeface="Calibri" panose="020F0502020204030204" pitchFamily="34" charset="0"/>
            </a:endParaRPr>
          </a:p>
          <a:p>
            <a:r>
              <a:rPr lang="en-US" sz="2400" b="1" dirty="0">
                <a:effectLst/>
                <a:latin typeface="Calibri" panose="020F0502020204030204" pitchFamily="34" charset="0"/>
                <a:ea typeface="Calibri" panose="020F0502020204030204" pitchFamily="34" charset="0"/>
              </a:rPr>
              <a:t>  </a:t>
            </a:r>
          </a:p>
          <a:p>
            <a:r>
              <a:rPr lang="en-US" sz="2400" b="1" dirty="0">
                <a:effectLst/>
                <a:latin typeface="Calibri" panose="020F0502020204030204" pitchFamily="34" charset="0"/>
                <a:ea typeface="Calibri" panose="020F0502020204030204" pitchFamily="34" charset="0"/>
              </a:rPr>
              <a:t>  // Send back a response</a:t>
            </a:r>
          </a:p>
          <a:p>
            <a:r>
              <a:rPr lang="en-US" sz="2400" b="1" dirty="0">
                <a:effectLst/>
                <a:latin typeface="Calibri" panose="020F0502020204030204" pitchFamily="34" charset="0"/>
                <a:ea typeface="Calibri" panose="020F0502020204030204" pitchFamily="34" charset="0"/>
              </a:rPr>
              <a:t>  </a:t>
            </a:r>
            <a:r>
              <a:rPr lang="en-US" sz="2400" b="1" dirty="0" err="1">
                <a:effectLst/>
                <a:latin typeface="Calibri" panose="020F0502020204030204" pitchFamily="34" charset="0"/>
                <a:ea typeface="Calibri" panose="020F0502020204030204" pitchFamily="34" charset="0"/>
              </a:rPr>
              <a:t>server.send</a:t>
            </a:r>
            <a:r>
              <a:rPr lang="en-US" sz="2400" b="1" dirty="0">
                <a:effectLst/>
                <a:latin typeface="Calibri" panose="020F0502020204030204" pitchFamily="34" charset="0"/>
                <a:ea typeface="Calibri" panose="020F0502020204030204" pitchFamily="34" charset="0"/>
              </a:rPr>
              <a:t>(200, "text/html", "&lt;html&gt;&lt;body&gt;&lt;h1&gt;LED Blinking!&lt;/h1&gt;&lt;a </a:t>
            </a:r>
            <a:r>
              <a:rPr lang="en-US" sz="2400" b="1" dirty="0" err="1">
                <a:effectLst/>
                <a:latin typeface="Calibri" panose="020F0502020204030204" pitchFamily="34" charset="0"/>
                <a:ea typeface="Calibri" panose="020F0502020204030204" pitchFamily="34" charset="0"/>
              </a:rPr>
              <a:t>href</a:t>
            </a:r>
            <a:r>
              <a:rPr lang="en-US" sz="2400" b="1" dirty="0">
                <a:effectLst/>
                <a:latin typeface="Calibri" panose="020F0502020204030204" pitchFamily="34" charset="0"/>
                <a:ea typeface="Calibri" panose="020F0502020204030204" pitchFamily="34" charset="0"/>
              </a:rPr>
              <a:t>=\"/\"&gt;Back to Control&lt;/a&gt;&lt;/body&gt;&lt;/html&gt;");</a:t>
            </a:r>
          </a:p>
          <a:p>
            <a:r>
              <a:rPr lang="en-US" sz="2400" b="1" dirty="0">
                <a:effectLst/>
                <a:latin typeface="Calibri" panose="020F0502020204030204" pitchFamily="34" charset="0"/>
                <a:ea typeface="Calibri" panose="020F0502020204030204" pitchFamily="34" charset="0"/>
              </a:rPr>
              <a:t>}</a:t>
            </a:r>
          </a:p>
        </p:txBody>
      </p:sp>
    </p:spTree>
    <p:extLst>
      <p:ext uri="{BB962C8B-B14F-4D97-AF65-F5344CB8AC3E}">
        <p14:creationId xmlns:p14="http://schemas.microsoft.com/office/powerpoint/2010/main" val="19339889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A23AD-F8DE-D423-027E-F21496C6ACC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E10FD5D-C04F-9D64-3CBE-3D1E2CC722F2}"/>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584C92F3-F2BF-6C25-ABD8-18C8A75C29E5}"/>
              </a:ext>
            </a:extLst>
          </p:cNvPr>
          <p:cNvSpPr/>
          <p:nvPr/>
        </p:nvSpPr>
        <p:spPr>
          <a:xfrm>
            <a:off x="473494" y="511313"/>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Open Sans" panose="020B0606030504020204" pitchFamily="34" charset="0"/>
            </a:endParaRPr>
          </a:p>
          <a:p>
            <a:r>
              <a:rPr lang="en-US" sz="2400" b="1" dirty="0">
                <a:latin typeface="Open Sans" panose="020B0606030504020204" pitchFamily="34" charset="0"/>
              </a:rPr>
              <a:t>INTERFACING WITH </a:t>
            </a:r>
            <a:r>
              <a:rPr lang="en-US" sz="2400" b="1" dirty="0" err="1">
                <a:latin typeface="Open Sans" panose="020B0606030504020204" pitchFamily="34" charset="0"/>
              </a:rPr>
              <a:t>NodeMCU</a:t>
            </a:r>
            <a:endParaRPr lang="en-US" sz="2400" b="1" i="0" dirty="0">
              <a:effectLst/>
              <a:latin typeface="Open Sans" panose="020B0606030504020204" pitchFamily="34" charset="0"/>
            </a:endParaRPr>
          </a:p>
          <a:p>
            <a:endParaRPr lang="en-US" sz="2400" b="1" i="0" dirty="0">
              <a:effectLst/>
              <a:latin typeface="Open Sans" panose="020B0606030504020204" pitchFamily="34" charset="0"/>
            </a:endParaRPr>
          </a:p>
        </p:txBody>
      </p:sp>
      <p:pic>
        <p:nvPicPr>
          <p:cNvPr id="4" name="Picture 3">
            <a:extLst>
              <a:ext uri="{FF2B5EF4-FFF2-40B4-BE49-F238E27FC236}">
                <a16:creationId xmlns:a16="http://schemas.microsoft.com/office/drawing/2014/main" id="{2BCF3D92-339F-2C0D-F193-0CC58DF15880}"/>
              </a:ext>
            </a:extLst>
          </p:cNvPr>
          <p:cNvPicPr>
            <a:picLocks noChangeAspect="1"/>
          </p:cNvPicPr>
          <p:nvPr/>
        </p:nvPicPr>
        <p:blipFill>
          <a:blip r:embed="rId2"/>
          <a:stretch>
            <a:fillRect/>
          </a:stretch>
        </p:blipFill>
        <p:spPr>
          <a:xfrm>
            <a:off x="1043608" y="2087764"/>
            <a:ext cx="6840760" cy="3573484"/>
          </a:xfrm>
          <a:prstGeom prst="rect">
            <a:avLst/>
          </a:prstGeom>
        </p:spPr>
      </p:pic>
    </p:spTree>
    <p:extLst>
      <p:ext uri="{BB962C8B-B14F-4D97-AF65-F5344CB8AC3E}">
        <p14:creationId xmlns:p14="http://schemas.microsoft.com/office/powerpoint/2010/main" val="754066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37E7D-542F-4927-2604-261253FCBED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E762946-D18D-6FED-8D2C-EF39F3D96AFB}"/>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E19D51ED-5600-8DF9-1EA0-6E87AEC2126D}"/>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IDE PROGRAMMING</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65B781E6-1067-61CD-A855-31BD275BF0D6}"/>
              </a:ext>
            </a:extLst>
          </p:cNvPr>
          <p:cNvSpPr txBox="1"/>
          <p:nvPr/>
        </p:nvSpPr>
        <p:spPr>
          <a:xfrm>
            <a:off x="694187" y="2060848"/>
            <a:ext cx="7550221" cy="4524315"/>
          </a:xfrm>
          <a:prstGeom prst="rect">
            <a:avLst/>
          </a:prstGeom>
          <a:noFill/>
        </p:spPr>
        <p:txBody>
          <a:bodyPr wrap="square" rtlCol="0">
            <a:spAutoFit/>
          </a:bodyPr>
          <a:lstStyle/>
          <a:p>
            <a:pPr algn="just"/>
            <a:r>
              <a:rPr lang="en-US" dirty="0"/>
              <a:t>• IoT programming in IDEs involves creating software for devices like sensors, actuators, microcontrollers, and gateways. These devices are designed to connect to the internet and communicate with other devices or cloud services.</a:t>
            </a:r>
          </a:p>
          <a:p>
            <a:pPr algn="just"/>
            <a:endParaRPr lang="en-US" dirty="0"/>
          </a:p>
          <a:p>
            <a:r>
              <a:rPr lang="en-IN" b="1" u="sng" dirty="0"/>
              <a:t>Core Features for IoT IDEs:</a:t>
            </a:r>
          </a:p>
          <a:p>
            <a:pPr>
              <a:buFont typeface="Arial" panose="020B0604020202020204" pitchFamily="34" charset="0"/>
              <a:buChar char="•"/>
            </a:pPr>
            <a:r>
              <a:rPr lang="en-IN" b="1" dirty="0"/>
              <a:t>Device Compatibility</a:t>
            </a:r>
            <a:r>
              <a:rPr lang="en-IN" dirty="0"/>
              <a:t>: Support for microcontrollers (e.g., Arduino, ESP32, Raspberry Pi).</a:t>
            </a:r>
          </a:p>
          <a:p>
            <a:pPr>
              <a:buFont typeface="Arial" panose="020B0604020202020204" pitchFamily="34" charset="0"/>
              <a:buChar char="•"/>
            </a:pPr>
            <a:r>
              <a:rPr lang="en-IN" b="1" dirty="0"/>
              <a:t>Cross-Platform Development</a:t>
            </a:r>
            <a:r>
              <a:rPr lang="en-IN" dirty="0"/>
              <a:t>: Tools for developing firmware, edge computing applications, and cloud integrations.</a:t>
            </a:r>
          </a:p>
          <a:p>
            <a:pPr>
              <a:buFont typeface="Arial" panose="020B0604020202020204" pitchFamily="34" charset="0"/>
              <a:buChar char="•"/>
            </a:pPr>
            <a:r>
              <a:rPr lang="en-IN" b="1" dirty="0"/>
              <a:t>Communication Protocols</a:t>
            </a:r>
            <a:r>
              <a:rPr lang="en-IN" dirty="0"/>
              <a:t>: Libraries for MQTT, CoAP, HTTP, Bluetooth, and Zigbee.</a:t>
            </a:r>
          </a:p>
          <a:p>
            <a:pPr>
              <a:buFont typeface="Arial" panose="020B0604020202020204" pitchFamily="34" charset="0"/>
              <a:buChar char="•"/>
            </a:pPr>
            <a:r>
              <a:rPr lang="en-IN" b="1" dirty="0"/>
              <a:t>Real-Time Monitoring</a:t>
            </a:r>
            <a:r>
              <a:rPr lang="en-IN" dirty="0"/>
              <a:t>: Tools to debug and test real-time data.</a:t>
            </a:r>
          </a:p>
          <a:p>
            <a:pPr>
              <a:buFont typeface="Arial" panose="020B0604020202020204" pitchFamily="34" charset="0"/>
              <a:buChar char="•"/>
            </a:pPr>
            <a:r>
              <a:rPr lang="en-IN" b="1" dirty="0"/>
              <a:t>Power Optimization</a:t>
            </a:r>
            <a:r>
              <a:rPr lang="en-IN" dirty="0"/>
              <a:t>: Features for </a:t>
            </a:r>
            <a:r>
              <a:rPr lang="en-IN" dirty="0" err="1"/>
              <a:t>analyzing</a:t>
            </a:r>
            <a:r>
              <a:rPr lang="en-IN" dirty="0"/>
              <a:t> and optimizing power consumption.</a:t>
            </a:r>
          </a:p>
          <a:p>
            <a:pPr marL="285750" indent="-285750" algn="just">
              <a:buFont typeface="Arial" panose="020B0604020202020204" pitchFamily="34" charset="0"/>
              <a:buChar char="•"/>
            </a:pPr>
            <a:endParaRPr lang="en-US" dirty="0"/>
          </a:p>
          <a:p>
            <a:pPr algn="just"/>
            <a:r>
              <a:rPr lang="en-US" dirty="0"/>
              <a:t> </a:t>
            </a:r>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205803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BBCF0-9737-5819-66DF-7892945DE65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BE5872C-4E6A-3ED7-1592-8B7ED572CAA7}"/>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1188553E-352D-6BCF-2E40-247DE7A2950A}"/>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IDE PROGRAMMING</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1A29E91F-9D54-17E8-23C6-3ACAA28D725E}"/>
              </a:ext>
            </a:extLst>
          </p:cNvPr>
          <p:cNvSpPr txBox="1"/>
          <p:nvPr/>
        </p:nvSpPr>
        <p:spPr>
          <a:xfrm>
            <a:off x="694187" y="2060848"/>
            <a:ext cx="7550221" cy="4801314"/>
          </a:xfrm>
          <a:prstGeom prst="rect">
            <a:avLst/>
          </a:prstGeom>
          <a:noFill/>
        </p:spPr>
        <p:txBody>
          <a:bodyPr wrap="square" rtlCol="0">
            <a:spAutoFit/>
          </a:bodyPr>
          <a:lstStyle/>
          <a:p>
            <a:pPr algn="just"/>
            <a:r>
              <a:rPr lang="en-IN" b="1" u="sng" dirty="0"/>
              <a:t>Essential Components of IoT IDEs</a:t>
            </a:r>
          </a:p>
          <a:p>
            <a:pPr algn="just"/>
            <a:r>
              <a:rPr lang="en-IN" b="1" dirty="0"/>
              <a:t>1. Code Editor</a:t>
            </a:r>
          </a:p>
          <a:p>
            <a:pPr algn="just">
              <a:buFont typeface="Arial" panose="020B0604020202020204" pitchFamily="34" charset="0"/>
              <a:buChar char="•"/>
            </a:pPr>
            <a:r>
              <a:rPr lang="en-IN" dirty="0"/>
              <a:t>Write, edit, and manage IoT-specific code.</a:t>
            </a:r>
          </a:p>
          <a:p>
            <a:pPr algn="just">
              <a:buFont typeface="Arial" panose="020B0604020202020204" pitchFamily="34" charset="0"/>
              <a:buChar char="•"/>
            </a:pPr>
            <a:r>
              <a:rPr lang="en-IN" dirty="0"/>
              <a:t>Support for C, C++, Python, JavaScript, or specialized languages like Micro Python and Circuit Python.</a:t>
            </a:r>
          </a:p>
          <a:p>
            <a:pPr algn="just"/>
            <a:endParaRPr lang="en-IN" dirty="0"/>
          </a:p>
          <a:p>
            <a:pPr algn="just"/>
            <a:r>
              <a:rPr lang="en-IN" b="1" dirty="0"/>
              <a:t>2. Firmware Development</a:t>
            </a:r>
          </a:p>
          <a:p>
            <a:pPr algn="just">
              <a:buFont typeface="Arial" panose="020B0604020202020204" pitchFamily="34" charset="0"/>
              <a:buChar char="•"/>
            </a:pPr>
            <a:r>
              <a:rPr lang="en-IN" dirty="0"/>
              <a:t>Integrated tools to write firmware for microcontrollers like STM32, ESP32, or Arduino boards.</a:t>
            </a:r>
          </a:p>
          <a:p>
            <a:pPr algn="just">
              <a:buFont typeface="Arial" panose="020B0604020202020204" pitchFamily="34" charset="0"/>
              <a:buChar char="•"/>
            </a:pPr>
            <a:r>
              <a:rPr lang="en-IN" dirty="0"/>
              <a:t>Compatibility with real-time operating systems (RTOS) like Free RTOS.</a:t>
            </a:r>
          </a:p>
          <a:p>
            <a:pPr algn="just"/>
            <a:endParaRPr lang="en-IN" dirty="0"/>
          </a:p>
          <a:p>
            <a:pPr algn="just"/>
            <a:r>
              <a:rPr lang="en-IN" b="1" dirty="0"/>
              <a:t>3. Hardware Integration</a:t>
            </a:r>
          </a:p>
          <a:p>
            <a:pPr algn="just">
              <a:buFont typeface="Arial" panose="020B0604020202020204" pitchFamily="34" charset="0"/>
              <a:buChar char="•"/>
            </a:pPr>
            <a:r>
              <a:rPr lang="en-IN" dirty="0"/>
              <a:t>Support for GPIO, I2C, SPI, UART, and PWM for interacting with IoT peripherals.</a:t>
            </a:r>
          </a:p>
          <a:p>
            <a:pPr algn="just">
              <a:buFont typeface="Arial" panose="020B0604020202020204" pitchFamily="34" charset="0"/>
              <a:buChar char="•"/>
            </a:pPr>
            <a:r>
              <a:rPr lang="en-IN" dirty="0"/>
              <a:t>Device simulation for testing without hardware.</a:t>
            </a:r>
          </a:p>
          <a:p>
            <a:endParaRPr lang="en-US" dirty="0"/>
          </a:p>
          <a:p>
            <a:pPr algn="just"/>
            <a:r>
              <a:rPr lang="en-US" dirty="0"/>
              <a:t> </a:t>
            </a:r>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0995205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C8410-B031-0156-ECCD-F1B81A98DAD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4F2F3DE-CD8B-161A-5EFE-FDD6D9D848A9}"/>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6D1B5182-ACE8-C046-E354-B9173F618417}"/>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IDE PROGRAMMING</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2A2E052D-FC11-D5CF-B93B-D24294466B90}"/>
              </a:ext>
            </a:extLst>
          </p:cNvPr>
          <p:cNvSpPr txBox="1"/>
          <p:nvPr/>
        </p:nvSpPr>
        <p:spPr>
          <a:xfrm>
            <a:off x="694187" y="2060848"/>
            <a:ext cx="7550221" cy="2862322"/>
          </a:xfrm>
          <a:prstGeom prst="rect">
            <a:avLst/>
          </a:prstGeom>
          <a:noFill/>
        </p:spPr>
        <p:txBody>
          <a:bodyPr wrap="square" rtlCol="0">
            <a:spAutoFit/>
          </a:bodyPr>
          <a:lstStyle/>
          <a:p>
            <a:r>
              <a:rPr lang="en-IN" b="1" u="sng" dirty="0"/>
              <a:t>Essential Components of IoT IDEs:</a:t>
            </a:r>
            <a:endParaRPr lang="en-IN" dirty="0"/>
          </a:p>
          <a:p>
            <a:r>
              <a:rPr lang="en-IN" b="1" dirty="0"/>
              <a:t>4. Debugging Tools</a:t>
            </a:r>
          </a:p>
          <a:p>
            <a:pPr>
              <a:buFont typeface="Arial" panose="020B0604020202020204" pitchFamily="34" charset="0"/>
              <a:buChar char="•"/>
            </a:pPr>
            <a:r>
              <a:rPr lang="en-IN" dirty="0"/>
              <a:t>Real-time debugging with JTAG or SWD.</a:t>
            </a:r>
          </a:p>
          <a:p>
            <a:pPr>
              <a:buFont typeface="Arial" panose="020B0604020202020204" pitchFamily="34" charset="0"/>
              <a:buChar char="•"/>
            </a:pPr>
            <a:r>
              <a:rPr lang="en-IN" dirty="0"/>
              <a:t>Data visualization for sensor readings.</a:t>
            </a:r>
          </a:p>
          <a:p>
            <a:endParaRPr lang="en-IN" dirty="0"/>
          </a:p>
          <a:p>
            <a:r>
              <a:rPr lang="en-IN" b="1" dirty="0"/>
              <a:t>5. Connectivity</a:t>
            </a:r>
          </a:p>
          <a:p>
            <a:pPr>
              <a:buFont typeface="Arial" panose="020B0604020202020204" pitchFamily="34" charset="0"/>
              <a:buChar char="•"/>
            </a:pPr>
            <a:r>
              <a:rPr lang="en-IN" dirty="0"/>
              <a:t>Tools for setting up Wi-Fi, Bluetooth, Zigbee, or LoRa WAN.</a:t>
            </a:r>
          </a:p>
          <a:p>
            <a:pPr>
              <a:buFont typeface="Arial" panose="020B0604020202020204" pitchFamily="34" charset="0"/>
              <a:buChar char="•"/>
            </a:pPr>
            <a:r>
              <a:rPr lang="en-IN" dirty="0"/>
              <a:t>Cloud SDKs for platforms like AWS IoT, Azure IoT Hub, and Google IoT Core.</a:t>
            </a:r>
          </a:p>
          <a:p>
            <a:pPr algn="just"/>
            <a:endParaRPr lang="en-US" dirty="0"/>
          </a:p>
          <a:p>
            <a:pPr algn="just"/>
            <a:r>
              <a:rPr lang="en-US" dirty="0"/>
              <a:t> </a:t>
            </a:r>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480251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7176C-0F77-E996-FA78-FEA947056ED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D1CF81B-19BE-4F89-FBC8-8E12CE05F7E5}"/>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C64AF8D2-6D68-0956-FD13-A091C56EF7EE}"/>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IDE PROGRAMMING</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D832B2BE-9DEA-27BB-B7C6-EE94F93FB920}"/>
              </a:ext>
            </a:extLst>
          </p:cNvPr>
          <p:cNvSpPr txBox="1"/>
          <p:nvPr/>
        </p:nvSpPr>
        <p:spPr>
          <a:xfrm>
            <a:off x="694187" y="2060848"/>
            <a:ext cx="7550221" cy="2862322"/>
          </a:xfrm>
          <a:prstGeom prst="rect">
            <a:avLst/>
          </a:prstGeom>
          <a:noFill/>
        </p:spPr>
        <p:txBody>
          <a:bodyPr wrap="square" rtlCol="0">
            <a:spAutoFit/>
          </a:bodyPr>
          <a:lstStyle/>
          <a:p>
            <a:r>
              <a:rPr lang="en-IN" b="1" u="sng" dirty="0"/>
              <a:t>Popular IDEs for IoT Development:</a:t>
            </a:r>
            <a:endParaRPr lang="en-IN" dirty="0"/>
          </a:p>
          <a:p>
            <a:r>
              <a:rPr lang="en-IN" b="1" dirty="0"/>
              <a:t>3.1 Arduino IDE</a:t>
            </a:r>
          </a:p>
          <a:p>
            <a:pPr marL="285750" indent="-285750">
              <a:buFont typeface="Arial" panose="020B0604020202020204" pitchFamily="34" charset="0"/>
              <a:buChar char="•"/>
            </a:pPr>
            <a:r>
              <a:rPr lang="en-IN"/>
              <a:t>Target .</a:t>
            </a:r>
            <a:endParaRPr lang="en-IN" dirty="0"/>
          </a:p>
          <a:p>
            <a:pPr>
              <a:buFont typeface="Arial" panose="020B0604020202020204" pitchFamily="34" charset="0"/>
              <a:buChar char="•"/>
            </a:pPr>
            <a:r>
              <a:rPr lang="en-IN" dirty="0"/>
              <a:t>Data visualization for sensor readings.</a:t>
            </a:r>
          </a:p>
          <a:p>
            <a:endParaRPr lang="en-IN" dirty="0"/>
          </a:p>
          <a:p>
            <a:r>
              <a:rPr lang="en-IN" b="1" dirty="0"/>
              <a:t>5. Connectivity</a:t>
            </a:r>
          </a:p>
          <a:p>
            <a:pPr>
              <a:buFont typeface="Arial" panose="020B0604020202020204" pitchFamily="34" charset="0"/>
              <a:buChar char="•"/>
            </a:pPr>
            <a:r>
              <a:rPr lang="en-IN" dirty="0"/>
              <a:t>Tools for setting up Wi-Fi, Bluetooth, Zigbee, or LoRa WAN.</a:t>
            </a:r>
          </a:p>
          <a:p>
            <a:pPr>
              <a:buFont typeface="Arial" panose="020B0604020202020204" pitchFamily="34" charset="0"/>
              <a:buChar char="•"/>
            </a:pPr>
            <a:r>
              <a:rPr lang="en-IN" dirty="0"/>
              <a:t>Cloud SDKs for platforms like AWS IoT, Azure IoT Hub, and Google IoT Core.</a:t>
            </a:r>
          </a:p>
          <a:p>
            <a:pPr algn="just"/>
            <a:endParaRPr lang="en-US" dirty="0"/>
          </a:p>
          <a:p>
            <a:pPr algn="just"/>
            <a:r>
              <a:rPr lang="en-US" dirty="0"/>
              <a:t> </a:t>
            </a:r>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3888561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2E4C2-8168-80B0-11C8-3C9B6F0073F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259917A-03B4-8BE4-C6A2-22233B605B95}"/>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5081FC25-2D51-485A-49B7-BA2F0913B202}"/>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IDE PROGRAMMING</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F9E538A2-BBCE-243D-4A3B-A46B3891D1BC}"/>
              </a:ext>
            </a:extLst>
          </p:cNvPr>
          <p:cNvSpPr txBox="1"/>
          <p:nvPr/>
        </p:nvSpPr>
        <p:spPr>
          <a:xfrm>
            <a:off x="694187" y="2060848"/>
            <a:ext cx="7550221" cy="4524315"/>
          </a:xfrm>
          <a:prstGeom prst="rect">
            <a:avLst/>
          </a:prstGeom>
          <a:noFill/>
        </p:spPr>
        <p:txBody>
          <a:bodyPr wrap="square" rtlCol="0">
            <a:spAutoFit/>
          </a:bodyPr>
          <a:lstStyle/>
          <a:p>
            <a:r>
              <a:rPr lang="en-US" b="1" u="sng" dirty="0"/>
              <a:t>IoT Programming Workflow Using IDEs:</a:t>
            </a:r>
          </a:p>
          <a:p>
            <a:pPr>
              <a:buFont typeface="+mj-lt"/>
              <a:buAutoNum type="arabicPeriod"/>
            </a:pPr>
            <a:r>
              <a:rPr lang="en-US" b="1" dirty="0"/>
              <a:t>Define Requirements</a:t>
            </a:r>
            <a:r>
              <a:rPr lang="en-US" dirty="0"/>
              <a:t>:</a:t>
            </a:r>
          </a:p>
          <a:p>
            <a:pPr marL="742950" lvl="1" indent="-285750">
              <a:buFont typeface="+mj-lt"/>
              <a:buAutoNum type="arabicPeriod"/>
            </a:pPr>
            <a:r>
              <a:rPr lang="en-US" dirty="0"/>
              <a:t>Select hardware (microcontrollers, sensors, actuators).</a:t>
            </a:r>
          </a:p>
          <a:p>
            <a:pPr marL="742950" lvl="1" indent="-285750">
              <a:buFont typeface="+mj-lt"/>
              <a:buAutoNum type="arabicPeriod"/>
            </a:pPr>
            <a:r>
              <a:rPr lang="en-US" dirty="0"/>
              <a:t>Choose connectivity protocols.</a:t>
            </a:r>
          </a:p>
          <a:p>
            <a:pPr lvl="1"/>
            <a:endParaRPr lang="en-US" dirty="0"/>
          </a:p>
          <a:p>
            <a:pPr>
              <a:buFont typeface="+mj-lt"/>
              <a:buAutoNum type="arabicPeriod"/>
            </a:pPr>
            <a:r>
              <a:rPr lang="en-US" b="1" dirty="0"/>
              <a:t>Set Up IDE</a:t>
            </a:r>
            <a:r>
              <a:rPr lang="en-US" dirty="0"/>
              <a:t>:</a:t>
            </a:r>
          </a:p>
          <a:p>
            <a:pPr marL="742950" lvl="1" indent="-285750">
              <a:buFont typeface="+mj-lt"/>
              <a:buAutoNum type="arabicPeriod"/>
            </a:pPr>
            <a:r>
              <a:rPr lang="en-US" dirty="0"/>
              <a:t>Install the IDE and necessary toolchains.</a:t>
            </a:r>
          </a:p>
          <a:p>
            <a:pPr marL="742950" lvl="1" indent="-285750">
              <a:buFont typeface="+mj-lt"/>
              <a:buAutoNum type="arabicPeriod"/>
            </a:pPr>
            <a:r>
              <a:rPr lang="en-US" dirty="0"/>
              <a:t>Configure board and port settings.</a:t>
            </a:r>
          </a:p>
          <a:p>
            <a:pPr lvl="1"/>
            <a:endParaRPr lang="en-US" dirty="0"/>
          </a:p>
          <a:p>
            <a:pPr>
              <a:buFont typeface="+mj-lt"/>
              <a:buAutoNum type="arabicPeriod"/>
            </a:pPr>
            <a:r>
              <a:rPr lang="en-US" b="1" dirty="0"/>
              <a:t>Write Firmware</a:t>
            </a:r>
            <a:r>
              <a:rPr lang="en-US" dirty="0"/>
              <a:t>:</a:t>
            </a:r>
          </a:p>
          <a:p>
            <a:pPr marL="742950" lvl="1" indent="-285750">
              <a:buFont typeface="+mj-lt"/>
              <a:buAutoNum type="arabicPeriod"/>
            </a:pPr>
            <a:r>
              <a:rPr lang="en-US" dirty="0"/>
              <a:t>Use the code editor to write or import libraries.</a:t>
            </a:r>
          </a:p>
          <a:p>
            <a:pPr marL="742950" lvl="1" indent="-285750">
              <a:buFont typeface="+mj-lt"/>
              <a:buAutoNum type="arabicPeriod"/>
            </a:pPr>
            <a:r>
              <a:rPr lang="en-US" dirty="0"/>
              <a:t>Implement communication, data acquisition, and control logic.</a:t>
            </a:r>
          </a:p>
          <a:p>
            <a:pPr>
              <a:buFont typeface="+mj-lt"/>
              <a:buAutoNum type="arabicPeriod"/>
            </a:pPr>
            <a:endParaRPr lang="en-US" b="1" dirty="0"/>
          </a:p>
          <a:p>
            <a:endParaRPr lang="en-IN" dirty="0"/>
          </a:p>
          <a:p>
            <a:pPr algn="just"/>
            <a:endParaRPr lang="en-US" dirty="0"/>
          </a:p>
          <a:p>
            <a:pPr algn="just"/>
            <a:r>
              <a:rPr lang="en-US" dirty="0"/>
              <a:t> </a:t>
            </a:r>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5376114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62E1C-8E28-DDDC-C8D8-407EA53E59A6}"/>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8092D41-2AEC-AC7F-1DD0-2AEE3AFFE20E}"/>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AE3C70D3-EB20-BC29-7B46-F4B4917D0E42}"/>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IDE PROGRAMMING</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C33A28D6-3EE1-5F9C-0D64-6F0C6C2CCC90}"/>
              </a:ext>
            </a:extLst>
          </p:cNvPr>
          <p:cNvSpPr txBox="1"/>
          <p:nvPr/>
        </p:nvSpPr>
        <p:spPr>
          <a:xfrm>
            <a:off x="694187" y="2060848"/>
            <a:ext cx="7550221" cy="3970318"/>
          </a:xfrm>
          <a:prstGeom prst="rect">
            <a:avLst/>
          </a:prstGeom>
          <a:noFill/>
        </p:spPr>
        <p:txBody>
          <a:bodyPr wrap="square" rtlCol="0">
            <a:spAutoFit/>
          </a:bodyPr>
          <a:lstStyle/>
          <a:p>
            <a:r>
              <a:rPr lang="en-US" b="1" u="sng" dirty="0"/>
              <a:t>IoT Programming Workflow Using IDEs:</a:t>
            </a:r>
            <a:r>
              <a:rPr lang="en-US" dirty="0"/>
              <a:t>.</a:t>
            </a:r>
          </a:p>
          <a:p>
            <a:pPr>
              <a:buFont typeface="+mj-lt"/>
              <a:buAutoNum type="arabicPeriod"/>
            </a:pPr>
            <a:r>
              <a:rPr lang="en-US" b="1" dirty="0"/>
              <a:t>Compile and Upload</a:t>
            </a:r>
            <a:r>
              <a:rPr lang="en-US" dirty="0"/>
              <a:t>:</a:t>
            </a:r>
          </a:p>
          <a:p>
            <a:pPr marL="742950" lvl="1" indent="-285750">
              <a:buFont typeface="+mj-lt"/>
              <a:buAutoNum type="arabicPeriod"/>
            </a:pPr>
            <a:r>
              <a:rPr lang="en-US" dirty="0"/>
              <a:t>Compile the code into machine-readable firmware.</a:t>
            </a:r>
          </a:p>
          <a:p>
            <a:pPr marL="742950" lvl="1" indent="-285750">
              <a:buFont typeface="+mj-lt"/>
              <a:buAutoNum type="arabicPeriod"/>
            </a:pPr>
            <a:r>
              <a:rPr lang="en-US" dirty="0"/>
              <a:t>Flash the firmware onto the hardware.</a:t>
            </a:r>
          </a:p>
          <a:p>
            <a:pPr>
              <a:buFont typeface="+mj-lt"/>
              <a:buAutoNum type="arabicPeriod"/>
            </a:pPr>
            <a:r>
              <a:rPr lang="en-US" b="1" dirty="0"/>
              <a:t>Debug and Test</a:t>
            </a:r>
            <a:r>
              <a:rPr lang="en-US" dirty="0"/>
              <a:t>:</a:t>
            </a:r>
          </a:p>
          <a:p>
            <a:pPr marL="742950" lvl="1" indent="-285750">
              <a:buFont typeface="+mj-lt"/>
              <a:buAutoNum type="arabicPeriod"/>
            </a:pPr>
            <a:r>
              <a:rPr lang="en-US" dirty="0"/>
              <a:t>Use integrated debuggers or external tools.</a:t>
            </a:r>
          </a:p>
          <a:p>
            <a:pPr marL="742950" lvl="1" indent="-285750">
              <a:buFont typeface="+mj-lt"/>
              <a:buAutoNum type="arabicPeriod"/>
            </a:pPr>
            <a:r>
              <a:rPr lang="en-US" dirty="0"/>
              <a:t>Test device functionality with real or simulated inputs.</a:t>
            </a:r>
          </a:p>
          <a:p>
            <a:pPr>
              <a:buFont typeface="+mj-lt"/>
              <a:buAutoNum type="arabicPeriod"/>
            </a:pPr>
            <a:r>
              <a:rPr lang="en-US" b="1" dirty="0"/>
              <a:t>Deploy and Monitor</a:t>
            </a:r>
            <a:r>
              <a:rPr lang="en-US" dirty="0"/>
              <a:t>:</a:t>
            </a:r>
          </a:p>
          <a:p>
            <a:pPr marL="742950" lvl="1" indent="-285750">
              <a:buFont typeface="+mj-lt"/>
              <a:buAutoNum type="arabicPeriod"/>
            </a:pPr>
            <a:r>
              <a:rPr lang="en-US" dirty="0"/>
              <a:t>Deploy devices in a real-world environment.</a:t>
            </a:r>
          </a:p>
          <a:p>
            <a:pPr marL="742950" lvl="1" indent="-285750">
              <a:buFont typeface="+mj-lt"/>
              <a:buAutoNum type="arabicPeriod"/>
            </a:pPr>
            <a:r>
              <a:rPr lang="en-US" dirty="0"/>
              <a:t>Monitor data streams and logs remotely.</a:t>
            </a:r>
          </a:p>
          <a:p>
            <a:pPr>
              <a:buFont typeface="+mj-lt"/>
              <a:buAutoNum type="arabicPeriod"/>
            </a:pPr>
            <a:endParaRPr lang="en-US" b="1" dirty="0"/>
          </a:p>
          <a:p>
            <a:endParaRPr lang="en-IN" dirty="0"/>
          </a:p>
          <a:p>
            <a:pPr algn="just"/>
            <a:endParaRPr lang="en-US" dirty="0"/>
          </a:p>
          <a:p>
            <a:pPr algn="just"/>
            <a:r>
              <a:rPr lang="en-US" dirty="0"/>
              <a:t> </a:t>
            </a:r>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6757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FAE7B-6930-93E0-DC65-D024B60C1C5D}"/>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3DC4FA2-08AE-5E9D-69FD-CBBFF1424F17}"/>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31BC30A0-74DC-5D36-CC51-05E8BAFA2CE9}"/>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Cambria" panose="02040503050406030204" pitchFamily="18" charset="0"/>
                <a:ea typeface="Cambria" panose="02040503050406030204" pitchFamily="18" charset="0"/>
                <a:cs typeface="Times New Roman" pitchFamily="18" charset="0"/>
              </a:rPr>
              <a:t>IoT </a:t>
            </a:r>
            <a:r>
              <a:rPr lang="en-US" sz="2400" b="1" dirty="0">
                <a:latin typeface="Times New Roman" pitchFamily="18" charset="0"/>
                <a:cs typeface="Times New Roman" pitchFamily="18" charset="0"/>
              </a:rPr>
              <a:t>Design Methodology </a:t>
            </a:r>
            <a:endParaRPr lang="en-US" sz="2400" b="1" dirty="0"/>
          </a:p>
        </p:txBody>
      </p:sp>
      <p:sp>
        <p:nvSpPr>
          <p:cNvPr id="7" name="TextBox 6">
            <a:extLst>
              <a:ext uri="{FF2B5EF4-FFF2-40B4-BE49-F238E27FC236}">
                <a16:creationId xmlns:a16="http://schemas.microsoft.com/office/drawing/2014/main" id="{AB72F597-E298-159B-50CF-52D55A8C8E28}"/>
              </a:ext>
            </a:extLst>
          </p:cNvPr>
          <p:cNvSpPr txBox="1"/>
          <p:nvPr/>
        </p:nvSpPr>
        <p:spPr>
          <a:xfrm>
            <a:off x="694187" y="2060848"/>
            <a:ext cx="7982251" cy="4801314"/>
          </a:xfrm>
          <a:prstGeom prst="rect">
            <a:avLst/>
          </a:prstGeom>
          <a:noFill/>
        </p:spPr>
        <p:txBody>
          <a:bodyPr wrap="square" rtlCol="0">
            <a:spAutoFit/>
          </a:bodyPr>
          <a:lstStyle/>
          <a:p>
            <a:pPr algn="just"/>
            <a:r>
              <a:rPr lang="en-US" b="1" u="sng" dirty="0"/>
              <a:t>Step 8: </a:t>
            </a:r>
          </a:p>
          <a:p>
            <a:pPr marL="285750" indent="-285750" algn="just">
              <a:buFont typeface="Arial" panose="020B0604020202020204" pitchFamily="34" charset="0"/>
              <a:buChar char="•"/>
            </a:pPr>
            <a:r>
              <a:rPr lang="en-IN" u="sng" dirty="0"/>
              <a:t>Operational View Specification</a:t>
            </a:r>
            <a:r>
              <a:rPr lang="en-US" dirty="0"/>
              <a:t>: In this step, various options pertaining to the IoT system deployment and operation are defined, such as, service hosting options, storage options, device options, application hosting options, etc.</a:t>
            </a:r>
            <a:endParaRPr lang="en-US" sz="1800" dirty="0">
              <a:effectLst/>
              <a:latin typeface="Calibri" panose="020F0502020204030204" pitchFamily="34" charset="0"/>
              <a:ea typeface="Calibri" panose="020F0502020204030204" pitchFamily="34" charset="0"/>
            </a:endParaRPr>
          </a:p>
          <a:p>
            <a:pPr algn="just"/>
            <a:r>
              <a:rPr lang="en-US" b="1" u="sng" dirty="0"/>
              <a:t>Step 9: </a:t>
            </a:r>
          </a:p>
          <a:p>
            <a:pPr marL="285750" indent="-285750" algn="just">
              <a:buFont typeface="Arial" panose="020B0604020202020204" pitchFamily="34" charset="0"/>
              <a:buChar char="•"/>
            </a:pPr>
            <a:r>
              <a:rPr lang="en-IN" u="sng" dirty="0"/>
              <a:t>Device &amp; Component Integration</a:t>
            </a:r>
            <a:r>
              <a:rPr lang="en-US" dirty="0"/>
              <a:t>: The ninth step in the IoT design methodology is the integration of the devices and components.</a:t>
            </a:r>
          </a:p>
          <a:p>
            <a:pPr marL="285750" indent="-285750" algn="jus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algn="just"/>
            <a:r>
              <a:rPr lang="en-US" b="1" u="sng" dirty="0"/>
              <a:t>Step 10: </a:t>
            </a:r>
          </a:p>
          <a:p>
            <a:pPr marL="285750" indent="-285750" algn="just">
              <a:buFont typeface="Arial" panose="020B0604020202020204" pitchFamily="34" charset="0"/>
              <a:buChar char="•"/>
            </a:pPr>
            <a:r>
              <a:rPr lang="en-IN" u="sng" dirty="0"/>
              <a:t>Application Development</a:t>
            </a:r>
            <a:r>
              <a:rPr lang="en-US" dirty="0"/>
              <a:t>: The final step in the IoT design methodology is to develop the IoT application. </a:t>
            </a:r>
          </a:p>
          <a:p>
            <a:pPr marL="285750" indent="-285750" algn="jus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dirty="0"/>
          </a:p>
          <a:p>
            <a:endParaRPr lang="en-US" dirty="0">
              <a:effectLst/>
              <a:latin typeface="Calibri" panose="020F0502020204030204" pitchFamily="34" charset="0"/>
              <a:ea typeface="Calibri" panose="020F0502020204030204" pitchFamily="34" charset="0"/>
            </a:endParaRPr>
          </a:p>
          <a:p>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7447006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3BB73-5CC3-8239-38F8-0896D6E4B3A4}"/>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F36EF74-A2BD-A11C-884C-DC7C76EAC727}"/>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ED49B2CA-8E15-0A8F-42D5-7E205E4F5DEF}"/>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IDE PROGRAMMING</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FC099B74-45D7-3999-4753-5A0CF047EBAA}"/>
              </a:ext>
            </a:extLst>
          </p:cNvPr>
          <p:cNvSpPr txBox="1"/>
          <p:nvPr/>
        </p:nvSpPr>
        <p:spPr>
          <a:xfrm>
            <a:off x="694187" y="2060848"/>
            <a:ext cx="7550221" cy="4524315"/>
          </a:xfrm>
          <a:prstGeom prst="rect">
            <a:avLst/>
          </a:prstGeom>
          <a:noFill/>
        </p:spPr>
        <p:txBody>
          <a:bodyPr wrap="square" rtlCol="0">
            <a:spAutoFit/>
          </a:bodyPr>
          <a:lstStyle/>
          <a:p>
            <a:r>
              <a:rPr lang="en-US" b="1" u="sng" dirty="0"/>
              <a:t>IoT Programming Workflow Using IDEs:</a:t>
            </a:r>
          </a:p>
          <a:p>
            <a:r>
              <a:rPr lang="en-US" b="1" dirty="0"/>
              <a:t>4.Define Requirements</a:t>
            </a:r>
            <a:r>
              <a:rPr lang="en-US" dirty="0"/>
              <a:t>:</a:t>
            </a:r>
          </a:p>
          <a:p>
            <a:pPr marL="742950" lvl="1" indent="-285750">
              <a:buFont typeface="+mj-lt"/>
              <a:buAutoNum type="arabicPeriod"/>
            </a:pPr>
            <a:r>
              <a:rPr lang="en-US" dirty="0"/>
              <a:t>Select hardware (microcontrollers, sensors, actuators).</a:t>
            </a:r>
          </a:p>
          <a:p>
            <a:pPr marL="742950" lvl="1" indent="-285750">
              <a:buFont typeface="+mj-lt"/>
              <a:buAutoNum type="arabicPeriod"/>
            </a:pPr>
            <a:r>
              <a:rPr lang="en-US" dirty="0"/>
              <a:t>Choose connectivity protocols.</a:t>
            </a:r>
          </a:p>
          <a:p>
            <a:pPr>
              <a:buFont typeface="+mj-lt"/>
              <a:buAutoNum type="arabicPeriod"/>
            </a:pPr>
            <a:endParaRPr lang="en-US" b="1" dirty="0"/>
          </a:p>
          <a:p>
            <a:r>
              <a:rPr lang="en-US" b="1" dirty="0"/>
              <a:t>5.Set Up IDE</a:t>
            </a:r>
            <a:r>
              <a:rPr lang="en-US" dirty="0"/>
              <a:t>:</a:t>
            </a:r>
          </a:p>
          <a:p>
            <a:pPr marL="742950" lvl="1" indent="-285750">
              <a:buFont typeface="+mj-lt"/>
              <a:buAutoNum type="arabicPeriod"/>
            </a:pPr>
            <a:r>
              <a:rPr lang="en-US" dirty="0"/>
              <a:t>Install the IDE and necessary toolchains.</a:t>
            </a:r>
          </a:p>
          <a:p>
            <a:pPr marL="742950" lvl="1" indent="-285750">
              <a:buFont typeface="+mj-lt"/>
              <a:buAutoNum type="arabicPeriod"/>
            </a:pPr>
            <a:r>
              <a:rPr lang="en-US" dirty="0"/>
              <a:t>Configure board and port settings.</a:t>
            </a:r>
          </a:p>
          <a:p>
            <a:pPr lvl="1"/>
            <a:endParaRPr lang="en-US" dirty="0"/>
          </a:p>
          <a:p>
            <a:r>
              <a:rPr lang="en-US" b="1" dirty="0"/>
              <a:t>6.Write Firmware</a:t>
            </a:r>
            <a:r>
              <a:rPr lang="en-US" dirty="0"/>
              <a:t>:</a:t>
            </a:r>
          </a:p>
          <a:p>
            <a:pPr marL="742950" lvl="1" indent="-285750">
              <a:buFont typeface="+mj-lt"/>
              <a:buAutoNum type="arabicPeriod"/>
            </a:pPr>
            <a:r>
              <a:rPr lang="en-US" dirty="0"/>
              <a:t>Use the code editor to write or import libraries.</a:t>
            </a:r>
          </a:p>
          <a:p>
            <a:pPr marL="742950" lvl="1" indent="-285750">
              <a:buFont typeface="+mj-lt"/>
              <a:buAutoNum type="arabicPeriod"/>
            </a:pPr>
            <a:r>
              <a:rPr lang="en-US" dirty="0"/>
              <a:t>Implement communication, data acquisition, and control logic.</a:t>
            </a:r>
          </a:p>
          <a:p>
            <a:pPr>
              <a:buFont typeface="+mj-lt"/>
              <a:buAutoNum type="arabicPeriod"/>
            </a:pPr>
            <a:endParaRPr lang="en-US" b="1" dirty="0"/>
          </a:p>
          <a:p>
            <a:endParaRPr lang="en-IN" dirty="0"/>
          </a:p>
          <a:p>
            <a:pPr algn="just"/>
            <a:endParaRPr lang="en-US" dirty="0"/>
          </a:p>
          <a:p>
            <a:pPr algn="just"/>
            <a:r>
              <a:rPr lang="en-US" dirty="0"/>
              <a:t> </a:t>
            </a:r>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86720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59BA7-10A4-EEAC-4822-7ABA69BECEB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19D2501-F8C5-3126-AD9A-B16FF9D180B1}"/>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CCC2D1BB-0598-2DDE-1240-2B65E188BB61}"/>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IDE PROGRAMMING</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3DF80137-467D-8353-328C-F36D414C765F}"/>
              </a:ext>
            </a:extLst>
          </p:cNvPr>
          <p:cNvSpPr txBox="1"/>
          <p:nvPr/>
        </p:nvSpPr>
        <p:spPr>
          <a:xfrm>
            <a:off x="694187" y="2060848"/>
            <a:ext cx="7550221" cy="2031325"/>
          </a:xfrm>
          <a:prstGeom prst="rect">
            <a:avLst/>
          </a:prstGeom>
          <a:noFill/>
        </p:spPr>
        <p:txBody>
          <a:bodyPr wrap="square" rtlCol="0">
            <a:spAutoFit/>
          </a:bodyPr>
          <a:lstStyle/>
          <a:p>
            <a:r>
              <a:rPr lang="en-US" b="1" u="sng" dirty="0"/>
              <a:t>IoT Use Cases:</a:t>
            </a:r>
          </a:p>
          <a:p>
            <a:pPr>
              <a:buFont typeface="Arial" panose="020B0604020202020204" pitchFamily="34" charset="0"/>
              <a:buChar char="•"/>
            </a:pPr>
            <a:r>
              <a:rPr lang="en-US" b="1" dirty="0"/>
              <a:t>Smart Home</a:t>
            </a:r>
            <a:r>
              <a:rPr lang="en-US" dirty="0"/>
              <a:t>: Controlling lights, thermostats, and cameras.</a:t>
            </a:r>
          </a:p>
          <a:p>
            <a:pPr>
              <a:buFont typeface="Arial" panose="020B0604020202020204" pitchFamily="34" charset="0"/>
              <a:buChar char="•"/>
            </a:pPr>
            <a:r>
              <a:rPr lang="en-US" b="1" dirty="0"/>
              <a:t>Industrial IoT (</a:t>
            </a:r>
            <a:r>
              <a:rPr lang="en-US" b="1" dirty="0" err="1"/>
              <a:t>IIoT</a:t>
            </a:r>
            <a:r>
              <a:rPr lang="en-US" b="1" dirty="0"/>
              <a:t>)</a:t>
            </a:r>
            <a:r>
              <a:rPr lang="en-US" dirty="0"/>
              <a:t>: Monitoring machinery and predictive maintenance.</a:t>
            </a:r>
          </a:p>
          <a:p>
            <a:pPr>
              <a:buFont typeface="Arial" panose="020B0604020202020204" pitchFamily="34" charset="0"/>
              <a:buChar char="•"/>
            </a:pPr>
            <a:r>
              <a:rPr lang="en-US" b="1" dirty="0"/>
              <a:t>Wearables</a:t>
            </a:r>
            <a:r>
              <a:rPr lang="en-US" dirty="0"/>
              <a:t>: Health and fitness tracking.</a:t>
            </a:r>
          </a:p>
          <a:p>
            <a:pPr>
              <a:buFont typeface="Arial" panose="020B0604020202020204" pitchFamily="34" charset="0"/>
              <a:buChar char="•"/>
            </a:pPr>
            <a:r>
              <a:rPr lang="en-US" b="1" dirty="0"/>
              <a:t>Agriculture</a:t>
            </a:r>
            <a:r>
              <a:rPr lang="en-US" dirty="0"/>
              <a:t>: Automated irrigation and environmental monitoring.</a:t>
            </a:r>
          </a:p>
          <a:p>
            <a:endParaRPr lang="en-US" dirty="0"/>
          </a:p>
          <a:p>
            <a:pPr algn="just"/>
            <a:r>
              <a:rPr lang="en-US" dirty="0"/>
              <a:t> </a:t>
            </a:r>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1543323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C4FE8-E890-EDA4-C3F9-5AA68FFD462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26DBB50-B68D-8901-BC28-1384311B73DB}"/>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82265B7F-AD98-81C3-7805-BBE67786F1FC}"/>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2400" b="1" dirty="0">
                <a:latin typeface="Times New Roman" panose="02020603050405020304" pitchFamily="18" charset="0"/>
                <a:cs typeface="Times New Roman" panose="02020603050405020304" pitchFamily="18" charset="0"/>
              </a:rPr>
              <a:t>IDE PROGRAMMING</a:t>
            </a:r>
            <a:endParaRPr lang="en-US" sz="2400" b="1" dirty="0">
              <a:latin typeface="Times New Roman" panose="02020603050405020304" pitchFamily="18" charset="0"/>
              <a:cs typeface="Times New Roman" pitchFamily="18" charset="0"/>
            </a:endParaRPr>
          </a:p>
        </p:txBody>
      </p:sp>
      <p:sp>
        <p:nvSpPr>
          <p:cNvPr id="7" name="TextBox 6">
            <a:extLst>
              <a:ext uri="{FF2B5EF4-FFF2-40B4-BE49-F238E27FC236}">
                <a16:creationId xmlns:a16="http://schemas.microsoft.com/office/drawing/2014/main" id="{9C98B5D0-2FEF-0761-53E7-415519ABA0C4}"/>
              </a:ext>
            </a:extLst>
          </p:cNvPr>
          <p:cNvSpPr txBox="1"/>
          <p:nvPr/>
        </p:nvSpPr>
        <p:spPr>
          <a:xfrm>
            <a:off x="694187" y="2060848"/>
            <a:ext cx="7550221" cy="3139321"/>
          </a:xfrm>
          <a:prstGeom prst="rect">
            <a:avLst/>
          </a:prstGeom>
          <a:noFill/>
        </p:spPr>
        <p:txBody>
          <a:bodyPr wrap="square" rtlCol="0">
            <a:spAutoFit/>
          </a:bodyPr>
          <a:lstStyle/>
          <a:p>
            <a:r>
              <a:rPr lang="en-US" b="1" u="sng" dirty="0"/>
              <a:t>Challenges in IoT IDE Programming:</a:t>
            </a:r>
          </a:p>
          <a:p>
            <a:pPr>
              <a:buFont typeface="+mj-lt"/>
              <a:buAutoNum type="arabicPeriod"/>
            </a:pPr>
            <a:r>
              <a:rPr lang="en-US" b="1" dirty="0"/>
              <a:t>Hardware Constraints</a:t>
            </a:r>
            <a:r>
              <a:rPr lang="en-US" dirty="0"/>
              <a:t>:</a:t>
            </a:r>
          </a:p>
          <a:p>
            <a:pPr marL="742950" lvl="1" indent="-285750">
              <a:buFont typeface="+mj-lt"/>
              <a:buAutoNum type="arabicPeriod"/>
            </a:pPr>
            <a:r>
              <a:rPr lang="en-US" dirty="0"/>
              <a:t>Limited memory and processing power.</a:t>
            </a:r>
          </a:p>
          <a:p>
            <a:pPr>
              <a:buFont typeface="+mj-lt"/>
              <a:buAutoNum type="arabicPeriod"/>
            </a:pPr>
            <a:r>
              <a:rPr lang="en-US" b="1" dirty="0"/>
              <a:t>Connectivity Issues</a:t>
            </a:r>
            <a:r>
              <a:rPr lang="en-US" dirty="0"/>
              <a:t>:</a:t>
            </a:r>
          </a:p>
          <a:p>
            <a:pPr marL="742950" lvl="1" indent="-285750">
              <a:buFont typeface="+mj-lt"/>
              <a:buAutoNum type="arabicPeriod"/>
            </a:pPr>
            <a:r>
              <a:rPr lang="en-US" dirty="0"/>
              <a:t>Network latency and data loss.</a:t>
            </a:r>
          </a:p>
          <a:p>
            <a:pPr>
              <a:buFont typeface="+mj-lt"/>
              <a:buAutoNum type="arabicPeriod"/>
            </a:pPr>
            <a:r>
              <a:rPr lang="en-US" b="1" dirty="0"/>
              <a:t>Security</a:t>
            </a:r>
            <a:r>
              <a:rPr lang="en-US" dirty="0"/>
              <a:t>:</a:t>
            </a:r>
          </a:p>
          <a:p>
            <a:pPr marL="742950" lvl="1" indent="-285750">
              <a:buFont typeface="+mj-lt"/>
              <a:buAutoNum type="arabicPeriod"/>
            </a:pPr>
            <a:r>
              <a:rPr lang="en-US" dirty="0"/>
              <a:t>Protecting devices from unauthorized access.</a:t>
            </a:r>
          </a:p>
          <a:p>
            <a:pPr>
              <a:buFont typeface="+mj-lt"/>
              <a:buAutoNum type="arabicPeriod"/>
            </a:pPr>
            <a:r>
              <a:rPr lang="en-US" b="1" dirty="0"/>
              <a:t>Power Management</a:t>
            </a:r>
            <a:r>
              <a:rPr lang="en-US" dirty="0"/>
              <a:t>:</a:t>
            </a:r>
          </a:p>
          <a:p>
            <a:pPr marL="742950" lvl="1" indent="-285750">
              <a:buFont typeface="+mj-lt"/>
              <a:buAutoNum type="arabicPeriod"/>
            </a:pPr>
            <a:r>
              <a:rPr lang="en-US" dirty="0"/>
              <a:t>Ensuring efficiency for battery-powered devices.</a:t>
            </a:r>
          </a:p>
          <a:p>
            <a:endParaRPr lang="en-US" dirty="0"/>
          </a:p>
          <a:p>
            <a:pPr algn="just"/>
            <a:r>
              <a:rPr lang="en-US" dirty="0"/>
              <a:t> </a:t>
            </a:r>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73583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FE848-534A-EFB8-6B2A-4C8CA2288536}"/>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6C45B71-E3F8-D9E6-AB47-078CAB317BF3}"/>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454E361A-55FB-8B2D-D650-313A6C58482B}"/>
              </a:ext>
            </a:extLst>
          </p:cNvPr>
          <p:cNvSpPr/>
          <p:nvPr/>
        </p:nvSpPr>
        <p:spPr>
          <a:xfrm>
            <a:off x="742743" y="79798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Times New Roman" panose="02020603050405020304" pitchFamily="18" charset="0"/>
                <a:cs typeface="Times New Roman" pitchFamily="18" charset="0"/>
              </a:rPr>
              <a:t>EM</a:t>
            </a:r>
            <a:r>
              <a:rPr lang="en-IN" sz="2400" b="1" dirty="0">
                <a:latin typeface="Times New Roman" panose="02020603050405020304" pitchFamily="18" charset="0"/>
                <a:cs typeface="Times New Roman" panose="02020603050405020304" pitchFamily="18" charset="0"/>
              </a:rPr>
              <a:t>BEDDED COMPUTING LOGIC</a:t>
            </a:r>
            <a:r>
              <a:rPr lang="en-US" sz="2400" b="1" dirty="0">
                <a:latin typeface="Times New Roman" panose="02020603050405020304" pitchFamily="18" charset="0"/>
                <a:cs typeface="Times New Roman" pitchFamily="18" charset="0"/>
              </a:rPr>
              <a:t> </a:t>
            </a:r>
          </a:p>
        </p:txBody>
      </p:sp>
      <p:sp>
        <p:nvSpPr>
          <p:cNvPr id="7" name="TextBox 6">
            <a:extLst>
              <a:ext uri="{FF2B5EF4-FFF2-40B4-BE49-F238E27FC236}">
                <a16:creationId xmlns:a16="http://schemas.microsoft.com/office/drawing/2014/main" id="{82A9F55B-A8E0-7B3D-325F-2D500C8705D6}"/>
              </a:ext>
            </a:extLst>
          </p:cNvPr>
          <p:cNvSpPr txBox="1"/>
          <p:nvPr/>
        </p:nvSpPr>
        <p:spPr>
          <a:xfrm>
            <a:off x="467544" y="1812888"/>
            <a:ext cx="7982251" cy="4154984"/>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It is essential to know about the embedded devices while learning the IoT or building the projects on IoT. </a:t>
            </a:r>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dirty="0"/>
              <a:t>The embedded devices are the objects that build the unique computing system. These systems may or may not connect to the Internet. </a:t>
            </a:r>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dirty="0"/>
              <a:t>An embedded device system generally runs as a single application. However, these devices can connect through the internet connection, and able communicate through other network devices. </a:t>
            </a:r>
          </a:p>
        </p:txBody>
      </p:sp>
    </p:spTree>
    <p:extLst>
      <p:ext uri="{BB962C8B-B14F-4D97-AF65-F5344CB8AC3E}">
        <p14:creationId xmlns:p14="http://schemas.microsoft.com/office/powerpoint/2010/main" val="168868225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17785</TotalTime>
  <Words>5537</Words>
  <Application>Microsoft Office PowerPoint</Application>
  <PresentationFormat>On-screen Show (4:3)</PresentationFormat>
  <Paragraphs>711</Paragraphs>
  <Slides>82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Arial</vt:lpstr>
      <vt:lpstr>Calibri</vt:lpstr>
      <vt:lpstr>Cambria</vt:lpstr>
      <vt:lpstr>Lato</vt:lpstr>
      <vt:lpstr>Open Sans</vt:lpstr>
      <vt:lpstr>Times New Roman</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Sai Charitha Gopisetty</cp:lastModifiedBy>
  <cp:revision>423</cp:revision>
  <dcterms:created xsi:type="dcterms:W3CDTF">2021-03-06T05:45:05Z</dcterms:created>
  <dcterms:modified xsi:type="dcterms:W3CDTF">2025-01-25T01:37:45Z</dcterms:modified>
</cp:coreProperties>
</file>